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4172" r:id="rId1"/>
  </p:sldMasterIdLst>
  <p:notesMasterIdLst>
    <p:notesMasterId r:id="rId63"/>
  </p:notesMasterIdLst>
  <p:handoutMasterIdLst>
    <p:handoutMasterId r:id="rId64"/>
  </p:handoutMasterIdLst>
  <p:sldIdLst>
    <p:sldId id="297" r:id="rId2"/>
    <p:sldId id="590" r:id="rId3"/>
    <p:sldId id="533" r:id="rId4"/>
    <p:sldId id="586" r:id="rId5"/>
    <p:sldId id="588" r:id="rId6"/>
    <p:sldId id="591" r:id="rId7"/>
    <p:sldId id="592" r:id="rId8"/>
    <p:sldId id="577" r:id="rId9"/>
    <p:sldId id="617" r:id="rId10"/>
    <p:sldId id="618" r:id="rId11"/>
    <p:sldId id="619" r:id="rId12"/>
    <p:sldId id="620" r:id="rId13"/>
    <p:sldId id="568" r:id="rId14"/>
    <p:sldId id="569" r:id="rId15"/>
    <p:sldId id="600" r:id="rId16"/>
    <p:sldId id="290" r:id="rId17"/>
    <p:sldId id="265" r:id="rId18"/>
    <p:sldId id="266" r:id="rId19"/>
    <p:sldId id="267" r:id="rId20"/>
    <p:sldId id="268" r:id="rId21"/>
    <p:sldId id="269" r:id="rId22"/>
    <p:sldId id="270" r:id="rId23"/>
    <p:sldId id="273" r:id="rId24"/>
    <p:sldId id="274" r:id="rId25"/>
    <p:sldId id="275" r:id="rId26"/>
    <p:sldId id="276" r:id="rId27"/>
    <p:sldId id="598" r:id="rId28"/>
    <p:sldId id="283" r:id="rId29"/>
    <p:sldId id="284" r:id="rId30"/>
    <p:sldId id="285" r:id="rId31"/>
    <p:sldId id="621" r:id="rId32"/>
    <p:sldId id="622" r:id="rId33"/>
    <p:sldId id="288" r:id="rId34"/>
    <p:sldId id="603" r:id="rId35"/>
    <p:sldId id="623" r:id="rId36"/>
    <p:sldId id="624" r:id="rId37"/>
    <p:sldId id="565" r:id="rId38"/>
    <p:sldId id="625" r:id="rId39"/>
    <p:sldId id="626" r:id="rId40"/>
    <p:sldId id="627" r:id="rId41"/>
    <p:sldId id="604" r:id="rId42"/>
    <p:sldId id="605" r:id="rId43"/>
    <p:sldId id="608" r:id="rId44"/>
    <p:sldId id="606" r:id="rId45"/>
    <p:sldId id="628" r:id="rId46"/>
    <p:sldId id="609" r:id="rId47"/>
    <p:sldId id="629" r:id="rId48"/>
    <p:sldId id="298" r:id="rId49"/>
    <p:sldId id="299" r:id="rId50"/>
    <p:sldId id="601" r:id="rId51"/>
    <p:sldId id="602" r:id="rId52"/>
    <p:sldId id="613" r:id="rId53"/>
    <p:sldId id="614" r:id="rId54"/>
    <p:sldId id="300" r:id="rId55"/>
    <p:sldId id="612" r:id="rId56"/>
    <p:sldId id="599" r:id="rId57"/>
    <p:sldId id="310" r:id="rId58"/>
    <p:sldId id="615" r:id="rId59"/>
    <p:sldId id="611" r:id="rId60"/>
    <p:sldId id="311" r:id="rId61"/>
    <p:sldId id="610" r:id="rId62"/>
  </p:sldIdLst>
  <p:sldSz cx="9906000" cy="6858000" type="A4"/>
  <p:notesSz cx="7104063" cy="10234613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Cambria" panose="02040503050406030204" pitchFamily="18" charset="0"/>
      <p:regular r:id="rId71"/>
      <p:bold r:id="rId72"/>
      <p:italic r:id="rId73"/>
      <p:boldItalic r:id="rId74"/>
    </p:embeddedFont>
    <p:embeddedFont>
      <p:font typeface="Cambria Math" panose="02040503050406030204" pitchFamily="18" charset="0"/>
      <p:regular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D2Coding" panose="020B0609020101020101" pitchFamily="49" charset="-127"/>
      <p:regular r:id="rId80"/>
      <p:bold r:id="rId81"/>
    </p:embeddedFont>
    <p:embeddedFont>
      <p:font typeface="KoPubWorld돋움체 Bold" panose="00000800000000000000" pitchFamily="2" charset="-127"/>
      <p:bold r:id="rId82"/>
    </p:embeddedFont>
    <p:embeddedFont>
      <p:font typeface="KoPubWorld돋움체 Medium" panose="00000600000000000000" pitchFamily="2" charset="-127"/>
      <p:regular r:id="rId83"/>
    </p:embeddedFont>
    <p:embeddedFont>
      <p:font typeface="Open Sans" panose="020B0606030504020204" pitchFamily="34" charset="0"/>
      <p:regular r:id="rId84"/>
      <p:bold r:id="rId85"/>
      <p:italic r:id="rId86"/>
      <p:boldItalic r:id="rId87"/>
    </p:embeddedFont>
    <p:embeddedFont>
      <p:font typeface="Tahoma" panose="020B0604030504040204" pitchFamily="34" charset="0"/>
      <p:regular r:id="rId88"/>
      <p:bold r:id="rId89"/>
    </p:embeddedFont>
    <p:embeddedFont>
      <p:font typeface="나눔고딕" panose="020D0604000000000000" pitchFamily="50" charset="-127"/>
      <p:regular r:id="rId90"/>
      <p:bold r:id="rId91"/>
    </p:embeddedFont>
    <p:embeddedFont>
      <p:font typeface="나눔명조" panose="02020603020101020101" pitchFamily="18" charset="-127"/>
      <p:regular r:id="rId92"/>
      <p:bold r:id="rId93"/>
    </p:embeddedFont>
    <p:embeddedFont>
      <p:font typeface="나눔명조 ExtraBold" panose="02020603020101020101" pitchFamily="18" charset="-127"/>
      <p:bold r:id="rId94"/>
    </p:embeddedFont>
    <p:embeddedFont>
      <p:font typeface="나눔바른고딕" panose="020B0603020101020101" pitchFamily="50" charset="-127"/>
      <p:regular r:id="rId95"/>
      <p:bold r:id="rId96"/>
    </p:embeddedFont>
    <p:embeddedFont>
      <p:font typeface="맑은 고딕" panose="020B0503020000020004" pitchFamily="50" charset="-127"/>
      <p:regular r:id="rId97"/>
      <p:bold r:id="rId9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굴림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굴림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굴림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굴림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5E05F24-2631-4195-9D7C-AA70D5D6DE16}">
          <p14:sldIdLst>
            <p14:sldId id="297"/>
          </p14:sldIdLst>
        </p14:section>
        <p14:section name="1절. 머신러닝 개요" id="{5AACC4F6-D8AD-44CD-A246-F4B6699BC9EB}">
          <p14:sldIdLst>
            <p14:sldId id="590"/>
            <p14:sldId id="533"/>
            <p14:sldId id="586"/>
            <p14:sldId id="588"/>
            <p14:sldId id="591"/>
            <p14:sldId id="592"/>
            <p14:sldId id="577"/>
            <p14:sldId id="617"/>
            <p14:sldId id="618"/>
            <p14:sldId id="619"/>
            <p14:sldId id="620"/>
            <p14:sldId id="568"/>
            <p14:sldId id="569"/>
            <p14:sldId id="600"/>
          </p14:sldIdLst>
        </p14:section>
        <p14:section name="2절. 데이터 탐색" id="{CDED518F-A47C-498E-8C51-439A7B0D0604}">
          <p14:sldIdLst>
            <p14:sldId id="290"/>
            <p14:sldId id="265"/>
            <p14:sldId id="266"/>
            <p14:sldId id="267"/>
            <p14:sldId id="268"/>
            <p14:sldId id="269"/>
            <p14:sldId id="270"/>
            <p14:sldId id="273"/>
            <p14:sldId id="274"/>
            <p14:sldId id="275"/>
            <p14:sldId id="276"/>
          </p14:sldIdLst>
        </p14:section>
        <p14:section name="3절. 데이터 전처리" id="{AE7BF3DB-ACEB-49F9-96D7-39FE2DB56754}">
          <p14:sldIdLst>
            <p14:sldId id="598"/>
            <p14:sldId id="283"/>
            <p14:sldId id="284"/>
            <p14:sldId id="285"/>
            <p14:sldId id="621"/>
            <p14:sldId id="622"/>
            <p14:sldId id="288"/>
            <p14:sldId id="603"/>
            <p14:sldId id="623"/>
            <p14:sldId id="624"/>
            <p14:sldId id="565"/>
            <p14:sldId id="625"/>
            <p14:sldId id="626"/>
            <p14:sldId id="627"/>
            <p14:sldId id="604"/>
            <p14:sldId id="605"/>
            <p14:sldId id="608"/>
            <p14:sldId id="606"/>
            <p14:sldId id="628"/>
            <p14:sldId id="609"/>
            <p14:sldId id="629"/>
            <p14:sldId id="298"/>
            <p14:sldId id="299"/>
          </p14:sldIdLst>
        </p14:section>
        <p14:section name="4절. 단순 데이터 분리" id="{771BD911-42B1-4355-A4D4-90EF5E9DABED}">
          <p14:sldIdLst>
            <p14:sldId id="601"/>
            <p14:sldId id="602"/>
            <p14:sldId id="613"/>
            <p14:sldId id="614"/>
            <p14:sldId id="300"/>
            <p14:sldId id="612"/>
          </p14:sldIdLst>
        </p14:section>
        <p14:section name="5절. 모형 생성, 예측, 평가" id="{D5316272-13EA-4C50-8717-9E04435D6CB0}">
          <p14:sldIdLst>
            <p14:sldId id="599"/>
            <p14:sldId id="310"/>
            <p14:sldId id="615"/>
            <p14:sldId id="611"/>
            <p14:sldId id="311"/>
            <p14:sldId id="6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35">
          <p15:clr>
            <a:srgbClr val="A4A3A4"/>
          </p15:clr>
        </p15:guide>
        <p15:guide id="2" pos="582">
          <p15:clr>
            <a:srgbClr val="A4A3A4"/>
          </p15:clr>
        </p15:guide>
        <p15:guide id="3" pos="35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435"/>
    <a:srgbClr val="BBBDBC"/>
    <a:srgbClr val="FFFFFF"/>
    <a:srgbClr val="0066FF"/>
    <a:srgbClr val="CCECFF"/>
    <a:srgbClr val="6600CC"/>
    <a:srgbClr val="FF3399"/>
    <a:srgbClr val="0000FF"/>
    <a:srgbClr val="FF33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6861" autoAdjust="0"/>
  </p:normalViewPr>
  <p:slideViewPr>
    <p:cSldViewPr snapToGrid="0">
      <p:cViewPr varScale="1">
        <p:scale>
          <a:sx n="99" d="100"/>
          <a:sy n="99" d="100"/>
        </p:scale>
        <p:origin x="1686" y="90"/>
      </p:cViewPr>
      <p:guideLst>
        <p:guide orient="horz" pos="3135"/>
        <p:guide pos="582"/>
        <p:guide pos="35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600"/>
    </p:cViewPr>
  </p:sorterViewPr>
  <p:notesViewPr>
    <p:cSldViewPr snapToGrid="0" showGuides="1">
      <p:cViewPr>
        <p:scale>
          <a:sx n="100" d="100"/>
          <a:sy n="100" d="100"/>
        </p:scale>
        <p:origin x="786" y="-372"/>
      </p:cViewPr>
      <p:guideLst>
        <p:guide orient="horz" pos="3224"/>
        <p:guide pos="223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89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92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87" Type="http://schemas.openxmlformats.org/officeDocument/2006/relationships/font" Target="fonts/font23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90" Type="http://schemas.openxmlformats.org/officeDocument/2006/relationships/font" Target="fonts/font26.fntdata"/><Relationship Id="rId95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93" Type="http://schemas.openxmlformats.org/officeDocument/2006/relationships/font" Target="fonts/font29.fntdata"/><Relationship Id="rId98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font" Target="fonts/font24.fntdata"/><Relationship Id="rId91" Type="http://schemas.openxmlformats.org/officeDocument/2006/relationships/font" Target="fonts/font27.fntdata"/><Relationship Id="rId96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font" Target="fonts/font22.fntdata"/><Relationship Id="rId94" Type="http://schemas.openxmlformats.org/officeDocument/2006/relationships/font" Target="fonts/font30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97" Type="http://schemas.openxmlformats.org/officeDocument/2006/relationships/font" Target="fonts/font3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5"/>
            <a:ext cx="3078428" cy="51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06" tIns="47702" rIns="95406" bIns="47702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993" y="5"/>
            <a:ext cx="3078428" cy="51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06" tIns="47702" rIns="95406" bIns="47702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721108"/>
            <a:ext cx="3078428" cy="51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06" tIns="47702" rIns="95406" bIns="47702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993" y="9721108"/>
            <a:ext cx="3078428" cy="51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06" tIns="47702" rIns="95406" bIns="47702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39C61C8-70D2-4DFC-AC27-B7B3C933A21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7102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2638" y="768350"/>
            <a:ext cx="5538787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08" y="4861444"/>
            <a:ext cx="568325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06" tIns="47702" rIns="95406" bIns="47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93" y="9721108"/>
            <a:ext cx="3078428" cy="51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06" tIns="47702" rIns="95406" bIns="47702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latin typeface="다키 M Title" pitchFamily="2" charset="-127"/>
                <a:ea typeface="다키 M Title" pitchFamily="2" charset="-127"/>
              </a:defRPr>
            </a:lvl1pPr>
          </a:lstStyle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98432" y="386422"/>
            <a:ext cx="689038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8690" y="9882620"/>
            <a:ext cx="689038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042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 문장에는 </a:t>
            </a:r>
            <a:r>
              <a:rPr lang="en-US" altLang="ko-KR" dirty="0"/>
              <a:t>Experience,</a:t>
            </a:r>
            <a:r>
              <a:rPr lang="en-US" altLang="ko-KR" baseline="0" dirty="0"/>
              <a:t> Measure, Task</a:t>
            </a:r>
            <a:r>
              <a:rPr lang="ko-KR" altLang="en-US" baseline="0" dirty="0"/>
              <a:t>를 볼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경험</a:t>
            </a:r>
            <a:r>
              <a:rPr lang="en-US" altLang="ko-KR" baseline="0" dirty="0"/>
              <a:t>(E), </a:t>
            </a:r>
            <a:r>
              <a:rPr lang="ko-KR" altLang="en-US" baseline="0" dirty="0"/>
              <a:t>작업</a:t>
            </a:r>
            <a:r>
              <a:rPr lang="en-US" altLang="ko-KR" baseline="0" dirty="0"/>
              <a:t>(T), </a:t>
            </a:r>
            <a:r>
              <a:rPr lang="ko-KR" altLang="en-US" baseline="0" dirty="0"/>
              <a:t>측정</a:t>
            </a:r>
            <a:r>
              <a:rPr lang="en-US" altLang="ko-KR" baseline="0" dirty="0"/>
              <a:t>(M) </a:t>
            </a:r>
            <a:r>
              <a:rPr lang="ko-KR" altLang="en-US" baseline="0" dirty="0"/>
              <a:t>이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가지 요소가 필요합니다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위의 문장은 </a:t>
            </a:r>
            <a:r>
              <a:rPr lang="en-US" altLang="ko-KR" baseline="0" dirty="0"/>
              <a:t>'T</a:t>
            </a:r>
            <a:r>
              <a:rPr lang="ko-KR" altLang="en-US" baseline="0" dirty="0"/>
              <a:t>를 달성하는 데 있어서 </a:t>
            </a:r>
            <a:r>
              <a:rPr lang="en-US" altLang="ko-KR" baseline="0" dirty="0"/>
              <a:t>E</a:t>
            </a:r>
            <a:r>
              <a:rPr lang="ko-KR" altLang="en-US" baseline="0" dirty="0"/>
              <a:t>를 통해 </a:t>
            </a:r>
            <a:r>
              <a:rPr lang="en-US" altLang="ko-KR" baseline="0" dirty="0"/>
              <a:t>P</a:t>
            </a:r>
            <a:r>
              <a:rPr lang="ko-KR" altLang="en-US" baseline="0" dirty="0"/>
              <a:t>를 향상시킨다</a:t>
            </a:r>
            <a:r>
              <a:rPr lang="en-US" altLang="ko-KR" baseline="0" dirty="0"/>
              <a:t>' </a:t>
            </a:r>
            <a:r>
              <a:rPr lang="ko-KR" altLang="en-US" baseline="0" dirty="0"/>
              <a:t>정도로 해석할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한마디로 </a:t>
            </a:r>
            <a:r>
              <a:rPr lang="en-US" altLang="ko-KR" baseline="0" dirty="0"/>
              <a:t>"</a:t>
            </a:r>
            <a:r>
              <a:rPr lang="ko-KR" altLang="en-US" baseline="0" dirty="0"/>
              <a:t>경험을 통해서 성능을 향상시킨다</a:t>
            </a:r>
            <a:r>
              <a:rPr lang="en-US" altLang="ko-KR" baseline="0" dirty="0"/>
              <a:t>." </a:t>
            </a:r>
            <a:r>
              <a:rPr lang="ko-KR" altLang="en-US" baseline="0" dirty="0"/>
              <a:t>정도로 요약할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데이터를 분석하려면 이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가지를 먼저 정의해 보고 시작해야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Problem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아래 요소들로 구성이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 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Program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대응되는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of task 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Measure P</a:t>
            </a:r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6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5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9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피어슨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상관계수는 수치로 표시된 데이터간의 상관 관계를 확인하기 위해 사용합니다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0"/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ρ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X, Y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= 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cov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(X, Y) / </a:t>
            </a:r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σ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* </a:t>
            </a:r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σ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Y</a:t>
            </a:r>
          </a:p>
          <a:p>
            <a:pPr lvl="1"/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cov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(X, Y)	: X, Y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공분산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σ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		: X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표준 편차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σ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		: Y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표준 편차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상관 계수 행렬에서 다음 사실을 확인할 수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715859" lvl="1" indent="-238620">
              <a:buFont typeface="+mj-lt"/>
              <a:buAutoNum type="arabicParenR"/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꽃받침의 길이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Sepal.Length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 꽃잎 길이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Petal.Length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그리고 꽃잎 넓이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Petal.Width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양의 상관 관계가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715859" lvl="1" indent="-238620">
              <a:buFont typeface="+mj-lt"/>
              <a:buAutoNum type="arabicParenR"/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꽃잎 길이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Petal.Length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꽃잎 넓이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Petal.Width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 양의 상관 관계가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0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피어슨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상관계수는 수치로 표시된 데이터간의 상관 관계를 확인하기 위해 사용합니다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0"/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ρ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X, Y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= 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cov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(X, Y) / </a:t>
            </a:r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σ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* </a:t>
            </a:r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σ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Y</a:t>
            </a:r>
          </a:p>
          <a:p>
            <a:pPr lvl="1"/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cov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(X, Y)	: X, Y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공분산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σ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X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		: X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표준 편차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el-GR" altLang="ko-KR" sz="900" dirty="0">
                <a:latin typeface="나눔고딕" pitchFamily="50" charset="-127"/>
                <a:ea typeface="나눔고딕" pitchFamily="50" charset="-127"/>
              </a:rPr>
              <a:t>σ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Y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		: Y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 표준 편차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상관 계수 행렬에서 다음 사실을 확인할 수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715859" lvl="1" indent="-238620">
              <a:buFont typeface="+mj-lt"/>
              <a:buAutoNum type="arabicParenR"/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꽃받침의 길이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Sepal.Length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 꽃잎 길이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Petal.Length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그리고 꽃잎 넓이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Petal.Width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양의 상관 관계가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715859" lvl="1" indent="-238620">
              <a:buFont typeface="+mj-lt"/>
              <a:buAutoNum type="arabicParenR"/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꽃잎 길이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Petal.Length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꽃잎 넓이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Petal.Width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는 양의 상관 관계가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55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꽃잎 길이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Petal.Length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와 꽃잎 넓이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Petal.Width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산점도를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그려보면 양의 상관 관계가 있음을 확인할 수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25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cor.test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사용하여 상관계수의 유의성을 검증할 수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/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귀무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가설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(H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0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상관 계수가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0 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상관 관계가 없음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lvl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대립 가설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(H</a:t>
            </a:r>
            <a:r>
              <a:rPr lang="en-US" altLang="ko-KR" sz="900" baseline="-250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 :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상관 계수가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아님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상관 관계가 있음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lvl="1"/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유의 확률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(p-value)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이 유의수준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(0.05)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보다 작은 경우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귀무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가설을 기각합니다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cor.test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iris$Petal.Width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900" dirty="0" err="1">
                <a:latin typeface="나눔고딕" pitchFamily="50" charset="-127"/>
                <a:ea typeface="나눔고딕" pitchFamily="50" charset="-127"/>
              </a:rPr>
              <a:t>iris$Petal.Length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, type="spearman")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을 사용하여 계산된 유의 확률이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0.05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보다 작으므로 </a:t>
            </a:r>
            <a:r>
              <a:rPr lang="ko-KR" altLang="en-US" sz="900" dirty="0" err="1">
                <a:latin typeface="나눔고딕" pitchFamily="50" charset="-127"/>
                <a:ea typeface="나눔고딕" pitchFamily="50" charset="-127"/>
              </a:rPr>
              <a:t>귀무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 가설을 기각합니다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따라서 꽃잎 길이와 꽃잎 넓이는 상관 관계가 있습니다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623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import </a:t>
            </a:r>
            <a:r>
              <a:rPr lang="en-US" altLang="ko-KR" sz="1200" dirty="0" err="1"/>
              <a:t>seaborn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sns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iris = </a:t>
            </a:r>
            <a:r>
              <a:rPr lang="en-US" altLang="ko-KR" sz="1200" dirty="0" err="1"/>
              <a:t>sns.load_dataset</a:t>
            </a:r>
            <a:r>
              <a:rPr lang="en-US" altLang="ko-KR" sz="1200" dirty="0"/>
              <a:t>("iris")</a:t>
            </a:r>
          </a:p>
          <a:p>
            <a:pPr latinLnBrk="0"/>
            <a:r>
              <a:rPr lang="en-US" altLang="ko-KR" sz="1200" dirty="0"/>
              <a:t>x = </a:t>
            </a:r>
            <a:r>
              <a:rPr lang="en-US" altLang="ko-KR" sz="1200" dirty="0" err="1"/>
              <a:t>iris.iloc</a:t>
            </a:r>
            <a:r>
              <a:rPr lang="en-US" altLang="ko-KR" sz="1200" dirty="0"/>
              <a:t>[:,:-1]</a:t>
            </a:r>
          </a:p>
          <a:p>
            <a:pPr latinLnBrk="0"/>
            <a:r>
              <a:rPr lang="en-US" altLang="ko-KR" sz="1200" dirty="0" err="1"/>
              <a:t>x.head</a:t>
            </a:r>
            <a:r>
              <a:rPr lang="en-US" altLang="ko-KR" sz="1200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58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scale</a:t>
            </a:r>
          </a:p>
          <a:p>
            <a:pPr latinLnBrk="0"/>
            <a:r>
              <a:rPr lang="en-US" altLang="ko-KR" sz="1200" dirty="0" err="1"/>
              <a:t>x_scaled</a:t>
            </a:r>
            <a:r>
              <a:rPr lang="en-US" altLang="ko-KR" sz="1200" dirty="0"/>
              <a:t> = scale(x)</a:t>
            </a:r>
          </a:p>
          <a:p>
            <a:pPr latinLnBrk="0"/>
            <a:r>
              <a:rPr lang="en-US" altLang="ko-KR" sz="1200" dirty="0" err="1"/>
              <a:t>x_scaled</a:t>
            </a:r>
            <a:r>
              <a:rPr lang="en-US" altLang="ko-KR" sz="1200" dirty="0"/>
              <a:t>[:5,:]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x_scaled.mean</a:t>
            </a:r>
            <a:r>
              <a:rPr lang="en-US" altLang="ko-KR" sz="1200" dirty="0"/>
              <a:t>(axis=0) # </a:t>
            </a:r>
            <a:r>
              <a:rPr lang="ko-KR" altLang="en-US" sz="1200" dirty="0"/>
              <a:t>표준화 한 데이터들의 평균</a:t>
            </a:r>
          </a:p>
          <a:p>
            <a:endParaRPr lang="en-US" altLang="ko-KR" dirty="0"/>
          </a:p>
          <a:p>
            <a:pPr latinLnBrk="0"/>
            <a:r>
              <a:rPr lang="en-US" altLang="ko-KR" sz="1200" dirty="0"/>
              <a:t>for </a:t>
            </a:r>
            <a:r>
              <a:rPr lang="en-US" altLang="ko-KR" sz="1200" dirty="0" err="1"/>
              <a:t>scaled_mean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x_scaled.mean</a:t>
            </a:r>
            <a:r>
              <a:rPr lang="en-US" altLang="ko-KR" sz="1200" dirty="0"/>
              <a:t>(axis=0):</a:t>
            </a:r>
          </a:p>
          <a:p>
            <a:pPr latinLnBrk="0"/>
            <a:r>
              <a:rPr lang="en-US" altLang="ko-KR" sz="1200" dirty="0"/>
              <a:t>    print("{:10.9f}".format(</a:t>
            </a:r>
            <a:r>
              <a:rPr lang="en-US" altLang="ko-KR" sz="1200" dirty="0" err="1"/>
              <a:t>scaled_mean</a:t>
            </a:r>
            <a:r>
              <a:rPr lang="en-US" altLang="ko-KR" sz="1200" dirty="0"/>
              <a:t>)) #</a:t>
            </a:r>
            <a:r>
              <a:rPr lang="ko-KR" altLang="en-US" sz="1200" dirty="0"/>
              <a:t>사실상 </a:t>
            </a:r>
            <a:r>
              <a:rPr lang="en-US" altLang="ko-KR" sz="1200" dirty="0"/>
              <a:t>0</a:t>
            </a:r>
            <a:r>
              <a:rPr lang="ko-KR" altLang="en-US" sz="1200" dirty="0"/>
              <a:t>에 가까운 수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408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robust_scale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iris_robust_scaled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robust_scale</a:t>
            </a:r>
            <a:r>
              <a:rPr lang="en-US" altLang="ko-KR" sz="1200" dirty="0"/>
              <a:t>(x)</a:t>
            </a:r>
          </a:p>
          <a:p>
            <a:pPr latinLnBrk="0"/>
            <a:r>
              <a:rPr lang="en-US" altLang="ko-KR" sz="1200" dirty="0" err="1"/>
              <a:t>iris_robust_scaled</a:t>
            </a:r>
            <a:r>
              <a:rPr lang="en-US" altLang="ko-KR" sz="1200" dirty="0"/>
              <a:t>[:5,:]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57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minmax_scale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iris_minmax_scaled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minmax_scale</a:t>
            </a:r>
            <a:r>
              <a:rPr lang="en-US" altLang="ko-KR" sz="1200" dirty="0"/>
              <a:t>(x)</a:t>
            </a:r>
          </a:p>
          <a:p>
            <a:pPr latinLnBrk="0"/>
            <a:r>
              <a:rPr lang="en-US" altLang="ko-KR" sz="1200" dirty="0" err="1"/>
              <a:t>iris_minmax_scaled</a:t>
            </a:r>
            <a:r>
              <a:rPr lang="en-US" altLang="ko-KR" sz="1200" dirty="0"/>
              <a:t>[:5,:]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위 용어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개를 다시 정의 해 보면 다음과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Task : '</a:t>
            </a:r>
            <a:r>
              <a:rPr lang="ko-KR" altLang="en-US" baseline="0" dirty="0"/>
              <a:t>내가 하려는 태스크가 무엇인가</a:t>
            </a:r>
            <a:r>
              <a:rPr lang="en-US" altLang="ko-KR" baseline="0" dirty="0"/>
              <a:t>?' </a:t>
            </a:r>
            <a:r>
              <a:rPr lang="ko-KR" altLang="en-US" baseline="0" dirty="0"/>
              <a:t>를 생각해야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단순히</a:t>
            </a:r>
            <a:r>
              <a:rPr lang="en-US" altLang="ko-KR" baseline="0" dirty="0"/>
              <a:t> '</a:t>
            </a:r>
            <a:r>
              <a:rPr lang="ko-KR" altLang="en-US" baseline="0" dirty="0"/>
              <a:t>돈을 많이 벌고 싶어요</a:t>
            </a:r>
            <a:r>
              <a:rPr lang="en-US" altLang="ko-KR" baseline="0" dirty="0"/>
              <a:t>' </a:t>
            </a:r>
            <a:r>
              <a:rPr lang="ko-KR" altLang="en-US" baseline="0" dirty="0"/>
              <a:t>라는 것 보다 </a:t>
            </a:r>
            <a:r>
              <a:rPr lang="en-US" altLang="ko-KR" baseline="0" dirty="0"/>
              <a:t>'</a:t>
            </a:r>
            <a:r>
              <a:rPr lang="ko-KR" altLang="en-US" baseline="0" dirty="0"/>
              <a:t>내 목표는 고객이 원하는 상품을 몇 </a:t>
            </a:r>
            <a:r>
              <a:rPr lang="en-US" altLang="ko-KR" baseline="0" dirty="0"/>
              <a:t>%</a:t>
            </a:r>
            <a:r>
              <a:rPr lang="ko-KR" altLang="en-US" baseline="0" dirty="0"/>
              <a:t>의 확률로 추천하는가</a:t>
            </a:r>
            <a:r>
              <a:rPr lang="en-US" altLang="ko-KR" baseline="0" dirty="0"/>
              <a:t>'</a:t>
            </a:r>
            <a:r>
              <a:rPr lang="ko-KR" altLang="en-US" baseline="0" dirty="0"/>
              <a:t>를 목표로 삼는 것이 더 바람직합니다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Experience : </a:t>
            </a:r>
            <a:r>
              <a:rPr lang="ko-KR" altLang="en-US" baseline="0" dirty="0"/>
              <a:t>이는 데이터라고 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내가 어떤 데이터를 가지고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이는 태스크를 잘 설명할 수 있는지를 알아야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예를 들면 원운동을 설명해야 하는데 </a:t>
            </a:r>
            <a:r>
              <a:rPr lang="en-US" altLang="ko-KR" baseline="0" dirty="0"/>
              <a:t>x </a:t>
            </a:r>
            <a:r>
              <a:rPr lang="ko-KR" altLang="en-US" baseline="0" dirty="0"/>
              <a:t>좌표만으로 원운동을 설명할 수는 없을 것입니다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반대로 데이터가 너무 많을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너무 데이터가 많다면 분석해야 하는 데이터를 알아내는데 쉽지 않을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Performance measure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</a:t>
            </a:r>
            <a:r>
              <a:rPr lang="ko-KR" altLang="en-US" baseline="0" dirty="0"/>
              <a:t>은 어떠한 성능 점수를 최적화 하는데 목적을 둡니다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그러면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성능 지표를 어떻게 두느냐에 따라 완전히 달라질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예를 들면 아이를 키울 때 성적 중점</a:t>
            </a:r>
            <a:r>
              <a:rPr lang="en-US" altLang="ko-KR" baseline="0" dirty="0"/>
              <a:t>(</a:t>
            </a:r>
            <a:r>
              <a:rPr lang="ko-KR" altLang="en-US" baseline="0" dirty="0"/>
              <a:t>좋은 대학</a:t>
            </a:r>
            <a:r>
              <a:rPr lang="en-US" altLang="ko-KR" baseline="0" dirty="0"/>
              <a:t>)</a:t>
            </a:r>
            <a:r>
              <a:rPr lang="ko-KR" altLang="en-US" baseline="0" dirty="0"/>
              <a:t>을 두고 키울 것인가</a:t>
            </a:r>
            <a:r>
              <a:rPr lang="en-US" altLang="ko-KR" baseline="0" dirty="0"/>
              <a:t>? </a:t>
            </a:r>
            <a:r>
              <a:rPr lang="ko-KR" altLang="en-US" baseline="0" dirty="0"/>
              <a:t>운동선수로 키우기 위해 운동에 중점</a:t>
            </a:r>
            <a:r>
              <a:rPr lang="en-US" altLang="ko-KR" baseline="0" dirty="0"/>
              <a:t>(</a:t>
            </a:r>
            <a:r>
              <a:rPr lang="ko-KR" altLang="en-US" baseline="0" dirty="0"/>
              <a:t>국가대표 축구선수</a:t>
            </a:r>
            <a:r>
              <a:rPr lang="en-US" altLang="ko-KR" baseline="0" dirty="0"/>
              <a:t>)</a:t>
            </a:r>
            <a:r>
              <a:rPr lang="ko-KR" altLang="en-US" baseline="0" dirty="0"/>
              <a:t>을 두고 키울 것인가</a:t>
            </a:r>
            <a:r>
              <a:rPr lang="en-US" altLang="ko-KR" baseline="0" dirty="0"/>
              <a:t>? </a:t>
            </a:r>
            <a:r>
              <a:rPr lang="ko-KR" altLang="en-US" baseline="0" dirty="0"/>
              <a:t>에 따라서 아이들이 커서 갖는 직업이 다르게 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하는 일은 주어진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‘데이터’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X=(x1,x2,x3,…,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각 데이터에 대응하는 실제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‘현상’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Y=(y1,y2,…,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‘관계’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찾는 과정과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정확한 함수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찾기 위해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알고리즘들은 데이터에 대한 가정을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가정에 따라 주어진 데이터를 ‘최대한 잘 설명할 수 있는’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f′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찾습니다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이런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f′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69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maxabs_scale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iris_maxabs_scaled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maxabs_scale</a:t>
            </a:r>
            <a:r>
              <a:rPr lang="en-US" altLang="ko-KR" sz="1200" dirty="0"/>
              <a:t>(x)</a:t>
            </a:r>
          </a:p>
          <a:p>
            <a:pPr latinLnBrk="0"/>
            <a:r>
              <a:rPr lang="en-US" altLang="ko-KR" sz="1200" dirty="0" err="1"/>
              <a:t>iris_maxabs_scaled</a:t>
            </a:r>
            <a:r>
              <a:rPr lang="en-US" altLang="ko-KR" sz="1200" dirty="0"/>
              <a:t>[:5,:]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99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import </a:t>
            </a:r>
            <a:r>
              <a:rPr lang="en-US" altLang="ko-KR" sz="1200" dirty="0" err="1"/>
              <a:t>seaborn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sns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iris = </a:t>
            </a:r>
            <a:r>
              <a:rPr lang="en-US" altLang="ko-KR" sz="1200" dirty="0" err="1"/>
              <a:t>sns.load_dataset</a:t>
            </a:r>
            <a:r>
              <a:rPr lang="en-US" altLang="ko-KR" sz="1200" dirty="0"/>
              <a:t>("iris")</a:t>
            </a:r>
          </a:p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StandardScaler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sc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StandardScaler</a:t>
            </a:r>
            <a:r>
              <a:rPr lang="en-US" altLang="ko-KR" sz="1200" dirty="0"/>
              <a:t>()</a:t>
            </a:r>
          </a:p>
          <a:p>
            <a:pPr latinLnBrk="0"/>
            <a:r>
              <a:rPr lang="en-US" altLang="ko-KR" sz="1200" dirty="0" err="1"/>
              <a:t>iris_scaled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sc.fit_transform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iris.iloc</a:t>
            </a:r>
            <a:r>
              <a:rPr lang="en-US" altLang="ko-KR" sz="1200" dirty="0"/>
              <a:t>[:,:-1])</a:t>
            </a:r>
          </a:p>
          <a:p>
            <a:pPr latinLnBrk="0"/>
            <a:r>
              <a:rPr lang="en-US" altLang="ko-KR" sz="1200" dirty="0" err="1"/>
              <a:t>iris_scaled</a:t>
            </a:r>
            <a:r>
              <a:rPr lang="en-US" altLang="ko-KR" sz="1200" dirty="0"/>
              <a:t>[:5,:]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26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 err="1"/>
              <a:t>iris_origin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sc.inverse_transform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iris_scaled</a:t>
            </a:r>
            <a:r>
              <a:rPr lang="en-US" altLang="ko-KR" sz="1200" dirty="0"/>
              <a:t>)</a:t>
            </a:r>
          </a:p>
          <a:p>
            <a:pPr latinLnBrk="0"/>
            <a:r>
              <a:rPr lang="en-US" altLang="ko-KR" sz="1200" dirty="0" err="1"/>
              <a:t>iris_origin</a:t>
            </a:r>
            <a:r>
              <a:rPr lang="en-US" altLang="ko-KR" sz="1200" dirty="0"/>
              <a:t>[:5,:]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72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import </a:t>
            </a:r>
            <a:r>
              <a:rPr lang="en-US" altLang="ko-KR" sz="1200" dirty="0" err="1"/>
              <a:t>seaborn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sns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iris = </a:t>
            </a:r>
            <a:r>
              <a:rPr lang="en-US" altLang="ko-KR" sz="1200" dirty="0" err="1"/>
              <a:t>sns.load_dataset</a:t>
            </a:r>
            <a:r>
              <a:rPr lang="en-US" altLang="ko-KR" sz="1200" dirty="0"/>
              <a:t>("iris")</a:t>
            </a:r>
          </a:p>
          <a:p>
            <a:pPr latinLnBrk="0"/>
            <a:r>
              <a:rPr lang="en-US" altLang="ko-KR" sz="1200" dirty="0"/>
              <a:t>y = </a:t>
            </a:r>
            <a:r>
              <a:rPr lang="en-US" altLang="ko-KR" sz="1200" dirty="0" err="1"/>
              <a:t>iris.species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LabelEncoder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le = </a:t>
            </a:r>
            <a:r>
              <a:rPr lang="en-US" altLang="ko-KR" sz="1200" dirty="0" err="1"/>
              <a:t>LabelEncoder</a:t>
            </a:r>
            <a:r>
              <a:rPr lang="en-US" altLang="ko-KR" sz="1200" dirty="0"/>
              <a:t>()</a:t>
            </a:r>
          </a:p>
          <a:p>
            <a:pPr latinLnBrk="0"/>
            <a:r>
              <a:rPr lang="en-US" altLang="ko-KR" sz="1200" dirty="0" err="1"/>
              <a:t>le.fit</a:t>
            </a:r>
            <a:r>
              <a:rPr lang="en-US" altLang="ko-KR" sz="1200" dirty="0"/>
              <a:t>(y)</a:t>
            </a:r>
          </a:p>
          <a:p>
            <a:pPr latinLnBrk="0"/>
            <a:r>
              <a:rPr lang="en-US" altLang="ko-KR" sz="1200" dirty="0"/>
              <a:t>species = </a:t>
            </a:r>
            <a:r>
              <a:rPr lang="en-US" altLang="ko-KR" sz="1200" dirty="0" err="1"/>
              <a:t>le.transform</a:t>
            </a:r>
            <a:r>
              <a:rPr lang="en-US" altLang="ko-KR" sz="1200" dirty="0"/>
              <a:t>(y)</a:t>
            </a:r>
          </a:p>
          <a:p>
            <a:pPr latinLnBrk="0"/>
            <a:r>
              <a:rPr lang="en-US" altLang="ko-KR" sz="1200" dirty="0"/>
              <a:t>species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65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OneHotEncoder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enc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OneHotEncoder</a:t>
            </a:r>
            <a:r>
              <a:rPr lang="en-US" altLang="ko-KR" sz="1200" dirty="0"/>
              <a:t>()</a:t>
            </a:r>
          </a:p>
          <a:p>
            <a:pPr latinLnBrk="0"/>
            <a:r>
              <a:rPr lang="en-US" altLang="ko-KR" sz="1200" dirty="0" err="1"/>
              <a:t>enc.fit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species.reshape</a:t>
            </a:r>
            <a:r>
              <a:rPr lang="en-US" altLang="ko-KR" sz="1200" dirty="0"/>
              <a:t>(-1,1))</a:t>
            </a:r>
          </a:p>
          <a:p>
            <a:endParaRPr lang="en-US" altLang="ko-KR" dirty="0"/>
          </a:p>
          <a:p>
            <a:pPr latinLnBrk="0"/>
            <a:r>
              <a:rPr lang="en-US" altLang="ko-KR" sz="1200" dirty="0" err="1"/>
              <a:t>iris_onehot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enc.transform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species.reshape</a:t>
            </a:r>
            <a:r>
              <a:rPr lang="en-US" altLang="ko-KR" sz="1200" dirty="0"/>
              <a:t>(-1,1))</a:t>
            </a:r>
          </a:p>
          <a:p>
            <a:pPr latinLnBrk="0"/>
            <a:r>
              <a:rPr lang="en-US" altLang="ko-KR" sz="1200" dirty="0" err="1"/>
              <a:t>iris_onehot</a:t>
            </a:r>
            <a:endParaRPr lang="en-US" altLang="ko-KR" sz="1200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iris_onehot.toarray</a:t>
            </a:r>
            <a:r>
              <a:rPr lang="en-US" altLang="ko-KR" sz="1200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20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# </a:t>
            </a:r>
            <a:r>
              <a:rPr lang="ko-KR" altLang="en-US" sz="1200" dirty="0" err="1"/>
              <a:t>결측값을</a:t>
            </a:r>
            <a:r>
              <a:rPr lang="ko-KR" altLang="en-US" sz="1200" dirty="0"/>
              <a:t> 채우는 것을 설명하기 위해 </a:t>
            </a:r>
            <a:r>
              <a:rPr lang="en-US" altLang="ko-KR" sz="1200" dirty="0"/>
              <a:t>iris </a:t>
            </a:r>
            <a:r>
              <a:rPr lang="ko-KR" altLang="en-US" sz="1200" dirty="0"/>
              <a:t>데이터를 불러와서 전체 데이터 중에서 임의의 </a:t>
            </a:r>
            <a:r>
              <a:rPr lang="en-US" altLang="ko-KR" sz="1200" dirty="0"/>
              <a:t>10</a:t>
            </a:r>
            <a:r>
              <a:rPr lang="ko-KR" altLang="en-US" sz="1200" dirty="0"/>
              <a:t>개 데이터를 </a:t>
            </a:r>
            <a:r>
              <a:rPr lang="en-US" altLang="ko-KR" sz="1200" dirty="0" err="1"/>
              <a:t>NaN</a:t>
            </a:r>
            <a:r>
              <a:rPr lang="ko-KR" altLang="en-US" sz="1200" dirty="0"/>
              <a:t>으로 바꿈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import </a:t>
            </a:r>
            <a:r>
              <a:rPr lang="en-US" altLang="ko-KR" sz="1200" dirty="0" err="1"/>
              <a:t>seaborn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sns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iris = </a:t>
            </a:r>
            <a:r>
              <a:rPr lang="en-US" altLang="ko-KR" sz="1200" dirty="0" err="1"/>
              <a:t>sns.load_dataset</a:t>
            </a:r>
            <a:r>
              <a:rPr lang="en-US" altLang="ko-KR" sz="1200" dirty="0"/>
              <a:t>("iris")</a:t>
            </a:r>
          </a:p>
          <a:p>
            <a:pPr latinLnBrk="0"/>
            <a:r>
              <a:rPr lang="en-US" altLang="ko-KR" sz="1200" dirty="0"/>
              <a:t>x = </a:t>
            </a:r>
            <a:r>
              <a:rPr lang="en-US" altLang="ko-KR" sz="1200" dirty="0" err="1"/>
              <a:t>iris.iloc</a:t>
            </a:r>
            <a:r>
              <a:rPr lang="en-US" altLang="ko-KR" sz="1200" dirty="0"/>
              <a:t>[:,:-1]</a:t>
            </a:r>
          </a:p>
          <a:p>
            <a:pPr latinLnBrk="0"/>
            <a:r>
              <a:rPr lang="en-US" altLang="ko-KR" sz="1200" dirty="0"/>
              <a:t>import random</a:t>
            </a:r>
          </a:p>
          <a:p>
            <a:pPr latinLnBrk="0"/>
            <a:r>
              <a:rPr lang="en-US" altLang="ko-KR" sz="1200" dirty="0"/>
              <a:t>for col in range(4) :</a:t>
            </a:r>
          </a:p>
          <a:p>
            <a:pPr latinLnBrk="0"/>
            <a:r>
              <a:rPr lang="en-US" altLang="ko-KR" sz="1200" dirty="0"/>
              <a:t>    </a:t>
            </a:r>
            <a:r>
              <a:rPr lang="en-US" altLang="ko-KR" sz="1200" dirty="0" err="1"/>
              <a:t>x.iloc</a:t>
            </a:r>
            <a:r>
              <a:rPr lang="en-US" altLang="ko-KR" sz="1200" dirty="0"/>
              <a:t>[[</a:t>
            </a:r>
            <a:r>
              <a:rPr lang="en-US" altLang="ko-KR" sz="1200" dirty="0" err="1"/>
              <a:t>random.sample</a:t>
            </a:r>
            <a:r>
              <a:rPr lang="en-US" altLang="ko-KR" sz="1200" dirty="0"/>
              <a:t>(range(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(iris)), 10)],col] = float('nan')</a:t>
            </a:r>
          </a:p>
          <a:p>
            <a:pPr latinLnBrk="0"/>
            <a:r>
              <a:rPr lang="en-US" altLang="ko-KR" sz="1200" dirty="0" err="1"/>
              <a:t>x.head</a:t>
            </a:r>
            <a:r>
              <a:rPr lang="en-US" altLang="ko-KR" sz="1200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008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x.sum</a:t>
            </a:r>
            <a:r>
              <a:rPr lang="en-US" altLang="ko-KR" sz="1200" dirty="0"/>
              <a:t>(axis=0)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sklearn.preprocessing</a:t>
            </a:r>
            <a:r>
              <a:rPr lang="en-US" altLang="ko-KR" sz="1200" dirty="0"/>
              <a:t> import Imputer</a:t>
            </a:r>
          </a:p>
          <a:p>
            <a:pPr latinLnBrk="0"/>
            <a:r>
              <a:rPr lang="en-US" altLang="ko-KR" sz="1200" dirty="0" err="1"/>
              <a:t>imp_mean</a:t>
            </a:r>
            <a:r>
              <a:rPr lang="en-US" altLang="ko-KR" sz="1200" dirty="0"/>
              <a:t> = Imputer(</a:t>
            </a:r>
            <a:r>
              <a:rPr lang="en-US" altLang="ko-KR" sz="1200" dirty="0" err="1"/>
              <a:t>missing_values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', strategy='mean', axis=0)</a:t>
            </a:r>
          </a:p>
          <a:p>
            <a:pPr latinLnBrk="0"/>
            <a:r>
              <a:rPr lang="en-US" altLang="ko-KR" sz="1200" dirty="0" err="1"/>
              <a:t>imp_mean.fit_transform</a:t>
            </a:r>
            <a:r>
              <a:rPr lang="en-US" altLang="ko-KR" sz="1200" dirty="0"/>
              <a:t>(x)[0:5,:]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47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x.median</a:t>
            </a:r>
            <a:r>
              <a:rPr lang="en-US" altLang="ko-KR" sz="1200" dirty="0"/>
              <a:t>(axis=0)</a:t>
            </a:r>
          </a:p>
          <a:p>
            <a:endParaRPr lang="en-US" altLang="ko-KR" dirty="0"/>
          </a:p>
          <a:p>
            <a:pPr latinLnBrk="0"/>
            <a:r>
              <a:rPr lang="en-US" altLang="ko-KR" sz="1200" dirty="0" err="1"/>
              <a:t>imp_median</a:t>
            </a:r>
            <a:r>
              <a:rPr lang="en-US" altLang="ko-KR" sz="1200" dirty="0"/>
              <a:t> = Imputer(</a:t>
            </a:r>
            <a:r>
              <a:rPr lang="en-US" altLang="ko-KR" sz="1200" dirty="0" err="1"/>
              <a:t>missing_values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', strategy='median', axis=0)</a:t>
            </a:r>
          </a:p>
          <a:p>
            <a:pPr latinLnBrk="0"/>
            <a:r>
              <a:rPr lang="en-US" altLang="ko-KR" sz="1200" dirty="0" err="1"/>
              <a:t>imp_median.fit_transform</a:t>
            </a:r>
            <a:r>
              <a:rPr lang="en-US" altLang="ko-KR" sz="1200" dirty="0"/>
              <a:t>(x)[0:5,:]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958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x.mode</a:t>
            </a:r>
            <a:r>
              <a:rPr lang="en-US" altLang="ko-KR" dirty="0"/>
              <a:t>(axis=0)</a:t>
            </a:r>
          </a:p>
          <a:p>
            <a:endParaRPr lang="en-US" altLang="ko-KR" dirty="0"/>
          </a:p>
          <a:p>
            <a:pPr latinLnBrk="0"/>
            <a:r>
              <a:rPr lang="en-US" altLang="ko-KR" sz="1200" dirty="0" err="1"/>
              <a:t>imp_mostfreq</a:t>
            </a:r>
            <a:r>
              <a:rPr lang="en-US" altLang="ko-KR" sz="1200" dirty="0"/>
              <a:t> = Imputer(</a:t>
            </a:r>
            <a:r>
              <a:rPr lang="en-US" altLang="ko-KR" sz="1200" dirty="0" err="1"/>
              <a:t>missing_values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', strategy='</a:t>
            </a:r>
            <a:r>
              <a:rPr lang="en-US" altLang="ko-KR" sz="1200" dirty="0" err="1"/>
              <a:t>most_frequent</a:t>
            </a:r>
            <a:r>
              <a:rPr lang="en-US" altLang="ko-KR" sz="1200" dirty="0"/>
              <a:t>', axis=0)</a:t>
            </a:r>
          </a:p>
          <a:p>
            <a:pPr latinLnBrk="0"/>
            <a:r>
              <a:rPr lang="en-US" altLang="ko-KR" sz="1200" dirty="0" err="1"/>
              <a:t>imp_mostfreq.fit_transform</a:t>
            </a:r>
            <a:r>
              <a:rPr lang="en-US" altLang="ko-KR" sz="1200" dirty="0"/>
              <a:t>(x)[0:5,:]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59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import </a:t>
            </a:r>
            <a:r>
              <a:rPr lang="en-US" altLang="ko-KR" sz="1200" dirty="0" err="1"/>
              <a:t>seaborn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sns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iris = </a:t>
            </a:r>
            <a:r>
              <a:rPr lang="en-US" altLang="ko-KR" sz="1200" dirty="0" err="1"/>
              <a:t>sns.load_dataset</a:t>
            </a:r>
            <a:r>
              <a:rPr lang="en-US" altLang="ko-KR" sz="1200" dirty="0"/>
              <a:t>("iris")</a:t>
            </a:r>
          </a:p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sklearn.model_selection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train_test_split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x_train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y_train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y_test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train_test_split</a:t>
            </a:r>
            <a:r>
              <a:rPr lang="en-US" altLang="ko-KR" sz="1200" dirty="0"/>
              <a:t>(</a:t>
            </a:r>
          </a:p>
          <a:p>
            <a:pPr latinLnBrk="0"/>
            <a:r>
              <a:rPr lang="en-US" altLang="ko-KR" sz="1200" dirty="0" err="1"/>
              <a:t>iris_df.iloc</a:t>
            </a:r>
            <a:r>
              <a:rPr lang="en-US" altLang="ko-KR" sz="1200" dirty="0"/>
              <a:t>[:,0:4], </a:t>
            </a:r>
            <a:r>
              <a:rPr lang="en-US" altLang="ko-KR" sz="1200" dirty="0" err="1"/>
              <a:t>iris_df.species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test_size</a:t>
            </a:r>
            <a:r>
              <a:rPr lang="en-US" altLang="ko-KR" sz="1200" dirty="0"/>
              <a:t>=0.3)</a:t>
            </a:r>
          </a:p>
          <a:p>
            <a:pPr latinLnBrk="0"/>
            <a:r>
              <a:rPr lang="en-US" altLang="ko-KR" sz="1200" dirty="0" err="1"/>
              <a:t>x_train.shape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73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81075" y="1241425"/>
            <a:ext cx="48355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ko-KR" altLang="en-US" dirty="0"/>
              <a:t>태스크를 설명하기 위해서 </a:t>
            </a:r>
            <a:r>
              <a:rPr lang="en-US" altLang="ko-KR" dirty="0"/>
              <a:t>Classification(</a:t>
            </a:r>
            <a:r>
              <a:rPr lang="ko-KR" altLang="en-US" dirty="0"/>
              <a:t>분류</a:t>
            </a:r>
            <a:r>
              <a:rPr lang="en-US" altLang="ko-KR" dirty="0"/>
              <a:t>),</a:t>
            </a:r>
            <a:r>
              <a:rPr lang="en-US" altLang="ko-KR" baseline="0" dirty="0"/>
              <a:t> Regression(</a:t>
            </a:r>
            <a:r>
              <a:rPr lang="ko-KR" altLang="en-US" baseline="0" dirty="0"/>
              <a:t>회귀</a:t>
            </a:r>
            <a:r>
              <a:rPr lang="en-US" altLang="ko-KR" baseline="0" dirty="0"/>
              <a:t>), Clustering(</a:t>
            </a:r>
            <a:r>
              <a:rPr lang="ko-KR" altLang="en-US" baseline="0" dirty="0"/>
              <a:t>군집</a:t>
            </a:r>
            <a:r>
              <a:rPr lang="en-US" altLang="ko-KR" baseline="0" dirty="0"/>
              <a:t>)</a:t>
            </a:r>
            <a:r>
              <a:rPr lang="ko-KR" altLang="en-US" baseline="0" dirty="0"/>
              <a:t>에 대해 알아보도록 하겠습니다</a:t>
            </a:r>
            <a:r>
              <a:rPr lang="en-US" altLang="ko-KR" baseline="0" dirty="0"/>
              <a:t>.</a:t>
            </a:r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endParaRPr lang="en-US" altLang="ko-KR" baseline="0" dirty="0"/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en-US" altLang="ko-KR" baseline="0" dirty="0"/>
              <a:t>Classification</a:t>
            </a:r>
            <a:r>
              <a:rPr lang="ko-KR" altLang="en-US" baseline="0" dirty="0"/>
              <a:t>의 대표적인 것은 손으로 쓴 글자를 인식하는 문제일 것입니다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손으로 쓴 각각의 글자는 </a:t>
            </a:r>
            <a:r>
              <a:rPr lang="en-US" altLang="ko-KR" baseline="0" dirty="0"/>
              <a:t>x</a:t>
            </a:r>
            <a:r>
              <a:rPr lang="ko-KR" altLang="en-US" baseline="0" dirty="0"/>
              <a:t>라 하면 그 결과는 실제 숫자 </a:t>
            </a:r>
            <a:r>
              <a:rPr lang="en-US" altLang="ko-KR" baseline="0" dirty="0"/>
              <a:t>0~9(y)</a:t>
            </a:r>
            <a:r>
              <a:rPr lang="ko-KR" altLang="en-US" baseline="0" dirty="0"/>
              <a:t>에 </a:t>
            </a:r>
            <a:r>
              <a:rPr lang="ko-KR" altLang="en-US" baseline="0" dirty="0" err="1"/>
              <a:t>매핑</a:t>
            </a:r>
            <a:r>
              <a:rPr lang="ko-KR" altLang="en-US" baseline="0" dirty="0"/>
              <a:t>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이처럼 어떤 글자가 어떤 숫자인 지 분절된 값을 예측하는 것은 분류</a:t>
            </a:r>
            <a:r>
              <a:rPr lang="en-US" altLang="ko-KR" baseline="0" dirty="0"/>
              <a:t>(Classification)</a:t>
            </a:r>
            <a:r>
              <a:rPr lang="ko-KR" altLang="en-US" baseline="0" dirty="0"/>
              <a:t>의 예 입니다</a:t>
            </a:r>
            <a:r>
              <a:rPr lang="en-US" altLang="ko-KR" baseline="0" dirty="0"/>
              <a:t>.</a:t>
            </a:r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endParaRPr lang="en-US" altLang="ko-KR" baseline="0" dirty="0"/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ko-KR" altLang="en-US" baseline="0" dirty="0"/>
              <a:t>연속적인 함수  </a:t>
            </a:r>
            <a:r>
              <a:rPr lang="en-US" altLang="ko-KR" baseline="0" dirty="0"/>
              <a:t>x=0</a:t>
            </a:r>
            <a:r>
              <a:rPr lang="ko-KR" altLang="en-US" baseline="0" dirty="0"/>
              <a:t>일 때 </a:t>
            </a:r>
            <a:r>
              <a:rPr lang="en-US" altLang="ko-KR" baseline="0" dirty="0"/>
              <a:t>y=a, x=1</a:t>
            </a:r>
            <a:r>
              <a:rPr lang="ko-KR" altLang="en-US" baseline="0" dirty="0"/>
              <a:t>일 때 </a:t>
            </a:r>
            <a:r>
              <a:rPr lang="en-US" altLang="ko-KR" baseline="0" dirty="0"/>
              <a:t>y=b</a:t>
            </a:r>
            <a:r>
              <a:rPr lang="ko-KR" altLang="en-US" baseline="0" dirty="0"/>
              <a:t>이면 </a:t>
            </a:r>
            <a:r>
              <a:rPr lang="en-US" altLang="ko-KR" baseline="0" dirty="0"/>
              <a:t>x=2</a:t>
            </a:r>
            <a:r>
              <a:rPr lang="ko-KR" altLang="en-US" baseline="0" dirty="0"/>
              <a:t>일 때 </a:t>
            </a:r>
            <a:r>
              <a:rPr lang="en-US" altLang="ko-KR" baseline="0" dirty="0"/>
              <a:t>y</a:t>
            </a:r>
            <a:r>
              <a:rPr lang="ko-KR" altLang="en-US" baseline="0" dirty="0"/>
              <a:t>의 값은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얼마일 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분류의 예에서 처럼 </a:t>
            </a:r>
            <a:r>
              <a:rPr lang="en-US" altLang="ko-KR" baseline="0" dirty="0"/>
              <a:t>y</a:t>
            </a:r>
            <a:r>
              <a:rPr lang="ko-KR" altLang="en-US" baseline="0" dirty="0"/>
              <a:t>의 값이 분절된 값이 아닌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함수를 통해 연속된 값을 예측하는 것을 회귀</a:t>
            </a:r>
            <a:r>
              <a:rPr lang="en-US" altLang="ko-KR" baseline="0" dirty="0"/>
              <a:t>(Regression)</a:t>
            </a:r>
            <a:r>
              <a:rPr lang="ko-KR" altLang="en-US" baseline="0" dirty="0"/>
              <a:t>라 합니다</a:t>
            </a:r>
            <a:r>
              <a:rPr lang="en-US" altLang="ko-KR" baseline="0" dirty="0"/>
              <a:t>.</a:t>
            </a:r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endParaRPr lang="en-US" altLang="ko-KR" baseline="0" dirty="0"/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ko-KR" altLang="en-US" baseline="0" dirty="0"/>
              <a:t>레이블이 아예 없는 것이 있을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예를 들면 점들이 있는데 이 점들이 몇 개의 군 들이 있는지 평가 해 볼 필요가 있을 것입니다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클러스터링</a:t>
            </a:r>
            <a:r>
              <a:rPr lang="en-US" altLang="ko-KR" baseline="0" dirty="0"/>
              <a:t>(Clustering)</a:t>
            </a:r>
            <a:r>
              <a:rPr lang="ko-KR" altLang="en-US" baseline="0" dirty="0"/>
              <a:t>이라 하는데</a:t>
            </a:r>
            <a:r>
              <a:rPr lang="en-US" altLang="ko-KR" baseline="0" dirty="0"/>
              <a:t>, </a:t>
            </a:r>
            <a:r>
              <a:rPr lang="ko-KR" altLang="en-US" dirty="0"/>
              <a:t>이렇게 레이블 없이 데이터를 분석하는 것을 </a:t>
            </a:r>
            <a:r>
              <a:rPr lang="en-US" altLang="ko-KR" dirty="0"/>
              <a:t>Unsupervised Learning</a:t>
            </a:r>
            <a:r>
              <a:rPr lang="ko-KR" altLang="en-US" dirty="0"/>
              <a:t>이라 합니다</a:t>
            </a:r>
            <a:r>
              <a:rPr lang="en-US" altLang="ko-KR" dirty="0"/>
              <a:t>.</a:t>
            </a:r>
            <a:r>
              <a:rPr lang="en-US" altLang="ko-KR" baseline="0" dirty="0"/>
              <a:t> Unsupervised Learning</a:t>
            </a:r>
            <a:r>
              <a:rPr lang="ko-KR" altLang="en-US" baseline="0" dirty="0"/>
              <a:t>의 반대는 </a:t>
            </a:r>
            <a:r>
              <a:rPr lang="en-US" altLang="ko-KR" baseline="0" dirty="0"/>
              <a:t>Supervised Learning</a:t>
            </a:r>
            <a:r>
              <a:rPr lang="ko-KR" altLang="en-US" baseline="0" dirty="0"/>
              <a:t>이라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위 그림에서 </a:t>
            </a:r>
            <a:r>
              <a:rPr lang="en-US" altLang="ko-KR" baseline="0" dirty="0"/>
              <a:t>Classification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Regression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Supervised Learning</a:t>
            </a:r>
            <a:r>
              <a:rPr lang="ko-KR" altLang="en-US" baseline="0" dirty="0"/>
              <a:t>이라 할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8BE76B97-4B46-4F6B-BD3D-DB84FC3C051F}" type="slidenum">
              <a:rPr lang="en-US" altLang="ko-KR" sz="1200"/>
              <a:pPr eaLnBrk="1" hangingPunct="1"/>
              <a:t>10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749690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/>
              <a:t>from </a:t>
            </a:r>
            <a:r>
              <a:rPr lang="en-US" altLang="ko-KR" sz="1200" dirty="0" err="1"/>
              <a:t>sklearn.neural_network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MLPClassifier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mlp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MLPClassifier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hidden_layer_sizes</a:t>
            </a:r>
            <a:r>
              <a:rPr lang="en-US" altLang="ko-KR" sz="1200" dirty="0"/>
              <a:t>=(50,30))</a:t>
            </a:r>
          </a:p>
          <a:p>
            <a:pPr latinLnBrk="0"/>
            <a:r>
              <a:rPr lang="en-US" altLang="ko-KR" sz="1200" dirty="0" err="1"/>
              <a:t>mlp.fit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train_x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train_y</a:t>
            </a:r>
            <a:r>
              <a:rPr lang="en-US" altLang="ko-KR" sz="1200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29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ko-KR" sz="1200" dirty="0" err="1"/>
              <a:t>pred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mlp.predict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test_x</a:t>
            </a:r>
            <a:r>
              <a:rPr lang="en-US" altLang="ko-KR" sz="1200" dirty="0"/>
              <a:t>)</a:t>
            </a:r>
          </a:p>
          <a:p>
            <a:pPr latinLnBrk="0"/>
            <a:r>
              <a:rPr lang="en-US" altLang="ko-KR" sz="1200" dirty="0" err="1"/>
              <a:t>pred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698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8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81075" y="1241425"/>
            <a:ext cx="48355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ko-KR" altLang="en-US" dirty="0"/>
              <a:t>필기체 인식 문제에서는 입력한 문자를 인식하는 데 있어서 잘 됐다 또는 안 됐다 라고 판단 해야 합니다</a:t>
            </a:r>
            <a:r>
              <a:rPr lang="en-US" altLang="ko-KR" dirty="0"/>
              <a:t>. Classification</a:t>
            </a:r>
            <a:r>
              <a:rPr lang="ko-KR" altLang="en-US" dirty="0"/>
              <a:t>에서는 입력한 문자를 바르게 인식하면 </a:t>
            </a:r>
            <a:r>
              <a:rPr lang="en-US" altLang="ko-KR" dirty="0"/>
              <a:t>1</a:t>
            </a:r>
            <a:r>
              <a:rPr lang="ko-KR" altLang="en-US" dirty="0"/>
              <a:t>을 그렇지 않으면 </a:t>
            </a:r>
            <a:r>
              <a:rPr lang="en-US" altLang="ko-KR" dirty="0"/>
              <a:t>-1</a:t>
            </a:r>
            <a:r>
              <a:rPr lang="ko-KR" altLang="en-US" dirty="0"/>
              <a:t>을 더하도록 합니다</a:t>
            </a:r>
            <a:r>
              <a:rPr lang="en-US" altLang="ko-KR" dirty="0"/>
              <a:t>. </a:t>
            </a:r>
            <a:r>
              <a:rPr lang="ko-KR" altLang="en-US" dirty="0"/>
              <a:t>그러면 우리는 에러의 숫자를 세거나 에러의 확률을 셀 수 있을 것입니다</a:t>
            </a:r>
            <a:r>
              <a:rPr lang="en-US" altLang="ko-KR" dirty="0"/>
              <a:t>. </a:t>
            </a:r>
            <a:r>
              <a:rPr lang="ko-KR" altLang="en-US" dirty="0"/>
              <a:t>이렇게 에러가 발생하면 </a:t>
            </a:r>
            <a:r>
              <a:rPr lang="en-US" altLang="ko-KR" dirty="0"/>
              <a:t>1</a:t>
            </a:r>
            <a:r>
              <a:rPr lang="ko-KR" altLang="en-US" dirty="0"/>
              <a:t>의 에러를 더하는 것은 </a:t>
            </a:r>
            <a:r>
              <a:rPr lang="en-US" altLang="ko-KR" dirty="0"/>
              <a:t>Zero</a:t>
            </a:r>
            <a:r>
              <a:rPr lang="en-US" altLang="ko-KR" baseline="0" dirty="0"/>
              <a:t>-One Function</a:t>
            </a:r>
            <a:r>
              <a:rPr lang="ko-KR" altLang="en-US" baseline="0" dirty="0"/>
              <a:t>이라 합니다</a:t>
            </a:r>
            <a:r>
              <a:rPr lang="en-US" altLang="ko-KR" baseline="0" dirty="0"/>
              <a:t>.</a:t>
            </a:r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endParaRPr lang="en-US" altLang="ko-KR" dirty="0"/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en-US" altLang="ko-KR" dirty="0"/>
              <a:t>Regression</a:t>
            </a:r>
            <a:r>
              <a:rPr lang="ko-KR" altLang="en-US" dirty="0"/>
              <a:t>을 </a:t>
            </a:r>
            <a:r>
              <a:rPr lang="en-US" altLang="ko-KR" dirty="0"/>
              <a:t>Classification</a:t>
            </a:r>
            <a:r>
              <a:rPr lang="ko-KR" altLang="en-US" dirty="0"/>
              <a:t>에서 사용한 방법으로 하면 예측 한 값이 원래의 값과 모두 다 일치 하지 않으므로 모두 </a:t>
            </a:r>
            <a:r>
              <a:rPr lang="en-US" altLang="ko-KR" dirty="0"/>
              <a:t>0</a:t>
            </a:r>
            <a:r>
              <a:rPr lang="ko-KR" altLang="en-US" dirty="0"/>
              <a:t>점을 줘야 할 것입니다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그래서 </a:t>
            </a:r>
            <a:r>
              <a:rPr lang="en-US" altLang="ko-KR" baseline="0" dirty="0"/>
              <a:t>Regression</a:t>
            </a:r>
            <a:r>
              <a:rPr lang="ko-KR" altLang="en-US" baseline="0" dirty="0"/>
              <a:t>에서는 </a:t>
            </a:r>
            <a:r>
              <a:rPr lang="ko-KR" altLang="en-US" dirty="0"/>
              <a:t>가까운 것은 높은 점수를 주고 먼 것은 낮은 점수를 줄 수 있을 것입니다</a:t>
            </a:r>
            <a:r>
              <a:rPr lang="en-US" altLang="ko-KR" dirty="0"/>
              <a:t>.</a:t>
            </a:r>
            <a:r>
              <a:rPr lang="en-US" altLang="ko-KR" baseline="0" dirty="0"/>
              <a:t> Regression</a:t>
            </a:r>
            <a:r>
              <a:rPr lang="ko-KR" altLang="en-US" baseline="0" dirty="0"/>
              <a:t>에서는 </a:t>
            </a:r>
            <a:r>
              <a:rPr lang="ko-KR" altLang="en-US" dirty="0"/>
              <a:t>그래프 상에서 실제 값과 예측한 값 과의 거리의 제곱</a:t>
            </a:r>
            <a:r>
              <a:rPr lang="en-US" altLang="ko-KR" dirty="0"/>
              <a:t>(L2)</a:t>
            </a:r>
            <a:r>
              <a:rPr lang="ko-KR" altLang="en-US" dirty="0"/>
              <a:t>의 합을 최소화 하는 것이 </a:t>
            </a:r>
            <a:r>
              <a:rPr lang="en-US" altLang="ko-KR" dirty="0"/>
              <a:t>ML</a:t>
            </a:r>
            <a:r>
              <a:rPr lang="ko-KR" altLang="en-US" dirty="0"/>
              <a:t>의 목적일 것입니다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endParaRPr lang="en-US" altLang="ko-KR" dirty="0"/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en-US" altLang="ko-KR" dirty="0"/>
              <a:t>Clustering</a:t>
            </a:r>
            <a:r>
              <a:rPr lang="ko-KR" altLang="en-US" dirty="0"/>
              <a:t>도 </a:t>
            </a:r>
            <a:r>
              <a:rPr lang="en-US" altLang="ko-KR" dirty="0"/>
              <a:t>L2 </a:t>
            </a:r>
            <a:r>
              <a:rPr lang="ko-KR" altLang="en-US" dirty="0"/>
              <a:t>함수를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중심을 잡아서 모든 것들과의 거리의 총 합을 최소로 하는 것을 찾을 수 있을 것입니다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dirty="0" err="1"/>
              <a:t>클러스터링의</a:t>
            </a:r>
            <a:r>
              <a:rPr lang="ko-KR" altLang="en-US" dirty="0"/>
              <a:t> </a:t>
            </a:r>
            <a:r>
              <a:rPr lang="en-US" altLang="ko-KR" dirty="0"/>
              <a:t>Performance measure</a:t>
            </a:r>
            <a:r>
              <a:rPr lang="ko-KR" altLang="en-US" dirty="0"/>
              <a:t>라</a:t>
            </a:r>
            <a:r>
              <a:rPr lang="ko-KR" altLang="en-US" baseline="0" dirty="0"/>
              <a:t> 할 것입니다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이런 것 들을 </a:t>
            </a:r>
            <a:r>
              <a:rPr lang="en-US" altLang="ko-KR" baseline="0" dirty="0"/>
              <a:t>K-means Clustering</a:t>
            </a:r>
            <a:r>
              <a:rPr lang="ko-KR" altLang="en-US" baseline="0" dirty="0"/>
              <a:t>이라 한다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8BE76B97-4B46-4F6B-BD3D-DB84FC3C051F}" type="slidenum">
              <a:rPr lang="en-US" altLang="ko-KR" sz="1200"/>
              <a:pPr eaLnBrk="1" hangingPunct="1"/>
              <a:t>11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464794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81075" y="1241425"/>
            <a:ext cx="48355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ko-KR" altLang="en-US" dirty="0"/>
              <a:t>레이블 이 있는 데이터가 있고 레이블이 없는 데이터가 있습니다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endParaRPr lang="en-US" altLang="ko-KR" dirty="0"/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ko-KR" altLang="en-US" dirty="0"/>
              <a:t>레이블이 있는 </a:t>
            </a:r>
            <a:r>
              <a:rPr lang="en-US" altLang="ko-KR" dirty="0"/>
              <a:t>Classification</a:t>
            </a:r>
            <a:r>
              <a:rPr lang="ko-KR" altLang="en-US" dirty="0"/>
              <a:t>과 </a:t>
            </a:r>
            <a:r>
              <a:rPr lang="en-US" altLang="ko-KR" dirty="0"/>
              <a:t>Regression</a:t>
            </a:r>
            <a:r>
              <a:rPr lang="ko-KR" altLang="en-US" dirty="0"/>
              <a:t>은 정답을 미리 다 알려주고 어떤 패턴이 있는지를 확인합니다</a:t>
            </a:r>
            <a:r>
              <a:rPr lang="en-US" altLang="ko-KR" dirty="0"/>
              <a:t>.</a:t>
            </a:r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endParaRPr lang="en-US" altLang="ko-KR" dirty="0"/>
          </a:p>
          <a:p>
            <a:pPr eaLnBrk="1" hangingPunct="1">
              <a:spcBef>
                <a:spcPct val="0"/>
              </a:spcBef>
              <a:buFont typeface="Calibri" pitchFamily="34" charset="0"/>
              <a:buNone/>
            </a:pPr>
            <a:r>
              <a:rPr lang="ko-KR" altLang="en-US" dirty="0"/>
              <a:t>레이블이 없는 경우에는 정답이 없이 </a:t>
            </a:r>
            <a:r>
              <a:rPr lang="en-US" altLang="ko-KR" dirty="0"/>
              <a:t>x</a:t>
            </a:r>
            <a:r>
              <a:rPr lang="ko-KR" altLang="en-US" dirty="0"/>
              <a:t>만 던져주고 정답을 얻도록 하는 것입니다</a:t>
            </a:r>
            <a:r>
              <a:rPr lang="en-US" altLang="ko-KR" dirty="0"/>
              <a:t>.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8BE76B97-4B46-4F6B-BD3D-DB84FC3C051F}" type="slidenum">
              <a:rPr lang="en-US" altLang="ko-KR" sz="1200"/>
              <a:pPr eaLnBrk="1" hangingPunct="1"/>
              <a:t>12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49916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0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35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40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2638" y="768350"/>
            <a:ext cx="5538787" cy="38354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6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0752" y="2060848"/>
            <a:ext cx="6444719" cy="1368152"/>
          </a:xfrm>
        </p:spPr>
        <p:txBody>
          <a:bodyPr anchor="t" anchorCtr="0">
            <a:noAutofit/>
          </a:bodyPr>
          <a:lstStyle>
            <a:lvl1pPr algn="ctr">
              <a:defRPr sz="4800" b="1">
                <a:solidFill>
                  <a:srgbClr val="222A35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DFD7B72-9443-445B-A507-D1227ACF1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0952" y="3861048"/>
            <a:ext cx="5184575" cy="118872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rgbClr val="222A35"/>
                </a:solidFill>
                <a:latin typeface="+mj-ea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08605">
            <a:off x="3353711" y="4049466"/>
            <a:ext cx="507181" cy="6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9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띵-종소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-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7917329" y="2780928"/>
            <a:ext cx="1404156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KoPubWorld돋움체 Light"/>
                <a:cs typeface="+mn-cs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KoPubWorld돋움체 Light"/>
                <a:cs typeface="+mn-cs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KoPubWorld돋움체 Light"/>
                <a:cs typeface="+mn-cs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KoPubWorld돋움체 Light"/>
                <a:cs typeface="+mn-cs"/>
              </a:endParaRPr>
            </a:p>
          </p:txBody>
        </p:sp>
      </p:grp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4971222" y="3140968"/>
            <a:ext cx="4038228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8C6CC3-7D75-4A13-BA67-AAC82CA00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56621" cy="6858000"/>
          </a:xfrm>
          <a:prstGeom prst="rect">
            <a:avLst/>
          </a:prstGeom>
        </p:spPr>
      </p:pic>
      <p:cxnSp>
        <p:nvCxnSpPr>
          <p:cNvPr id="25" name="Straight Connector 8">
            <a:extLst>
              <a:ext uri="{FF2B5EF4-FFF2-40B4-BE49-F238E27FC236}">
                <a16:creationId xmlns:a16="http://schemas.microsoft.com/office/drawing/2014/main" id="{438E79C8-297D-495A-9A74-9FEBBB0D277D}"/>
              </a:ext>
            </a:extLst>
          </p:cNvPr>
          <p:cNvCxnSpPr>
            <a:cxnSpLocks/>
          </p:cNvCxnSpPr>
          <p:nvPr userDrawn="1"/>
        </p:nvCxnSpPr>
        <p:spPr>
          <a:xfrm>
            <a:off x="4289367" y="2924944"/>
            <a:ext cx="3627962" cy="0"/>
          </a:xfrm>
          <a:prstGeom prst="line">
            <a:avLst/>
          </a:prstGeom>
          <a:ln w="12700">
            <a:solidFill>
              <a:srgbClr val="B5C4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60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1"/>
            <a:ext cx="9906000" cy="890028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9521"/>
            <a:ext cx="9906000" cy="70507"/>
          </a:xfrm>
          <a:prstGeom prst="rect">
            <a:avLst/>
          </a:prstGeom>
          <a:solidFill>
            <a:srgbClr val="B5C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01001" y="116633"/>
            <a:ext cx="9504000" cy="435754"/>
          </a:xfrm>
          <a:prstGeom prst="rect">
            <a:avLst/>
          </a:prstGeom>
        </p:spPr>
        <p:txBody>
          <a:bodyPr lIns="72000" tIns="72000" rIns="72000" bIns="0" anchor="ctr" anchorCtr="0">
            <a:noAutofit/>
          </a:bodyPr>
          <a:lstStyle>
            <a:lvl1pPr algn="l">
              <a:defRPr sz="28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01001" y="575879"/>
            <a:ext cx="9504000" cy="216024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260229" y="6398356"/>
            <a:ext cx="2193991" cy="353030"/>
            <a:chOff x="6849498" y="908848"/>
            <a:chExt cx="2025222" cy="353030"/>
          </a:xfrm>
        </p:grpSpPr>
        <p:sp>
          <p:nvSpPr>
            <p:cNvPr id="13" name="TextBox 12"/>
            <p:cNvSpPr txBox="1"/>
            <p:nvPr/>
          </p:nvSpPr>
          <p:spPr>
            <a:xfrm>
              <a:off x="7202528" y="977641"/>
              <a:ext cx="16721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나눔고딕"/>
                  <a:cs typeface="+mn-cs"/>
                </a:rPr>
                <a:t>Coder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6A9A"/>
                  </a:solidFill>
                  <a:effectLst/>
                  <a:uLnTx/>
                  <a:uFillTx/>
                  <a:latin typeface="Calibri"/>
                  <a:ea typeface="나눔고딕"/>
                  <a:cs typeface="+mn-cs"/>
                </a:rPr>
                <a:t>by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86A9A"/>
                </a:solidFill>
                <a:effectLst/>
                <a:uLnTx/>
                <a:uFillTx/>
                <a:latin typeface="Calibri"/>
                <a:ea typeface="나눔고딕"/>
                <a:cs typeface="+mn-cs"/>
              </a:endParaRPr>
            </a:p>
          </p:txBody>
        </p:sp>
        <p:pic>
          <p:nvPicPr>
            <p:cNvPr id="16" name="Picture 2" descr="http://javaspecialist.co.kr/fav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498" y="908848"/>
              <a:ext cx="353030" cy="353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6"/>
          <p:cNvSpPr/>
          <p:nvPr userDrawn="1"/>
        </p:nvSpPr>
        <p:spPr>
          <a:xfrm>
            <a:off x="0" y="6291752"/>
            <a:ext cx="9906000" cy="566257"/>
          </a:xfrm>
          <a:prstGeom prst="rect">
            <a:avLst/>
          </a:prstGeom>
          <a:solidFill>
            <a:srgbClr val="BB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20" name="Oval 14"/>
          <p:cNvSpPr/>
          <p:nvPr userDrawn="1"/>
        </p:nvSpPr>
        <p:spPr>
          <a:xfrm>
            <a:off x="9060200" y="6353896"/>
            <a:ext cx="491145" cy="453365"/>
          </a:xfrm>
          <a:prstGeom prst="ellipse">
            <a:avLst/>
          </a:prstGeom>
          <a:solidFill>
            <a:srgbClr val="B5C43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116533" y="64338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1F54F2-ED28-43C9-BE23-3ED9A1BEC0F8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99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A4A3A4"/>
          </p15:clr>
        </p15:guide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1" orient="horz" pos="2205">
          <p15:clr>
            <a:srgbClr val="A4A3A4"/>
          </p15:clr>
        </p15:guide>
        <p15:guide id="12" pos="3211">
          <p15:clr>
            <a:srgbClr val="A4A3A4"/>
          </p15:clr>
        </p15:guide>
        <p15:guide id="13" pos="3301">
          <p15:clr>
            <a:srgbClr val="A4A3A4"/>
          </p15:clr>
        </p15:guide>
        <p15:guide id="15" orient="horz" pos="2886">
          <p15:clr>
            <a:srgbClr val="FBAE40"/>
          </p15:clr>
        </p15:guide>
        <p15:guide id="17" orient="horz" pos="3566">
          <p15:clr>
            <a:srgbClr val="FBAE40"/>
          </p15:clr>
        </p15:guide>
        <p15:guide id="18" pos="21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75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76" r:id="rId2"/>
    <p:sldLayoutId id="2147484287" r:id="rId3"/>
  </p:sldLayoutIdLst>
  <p:hf sldNum="0" hdr="0" ftr="0" dt="0"/>
  <p:txStyles>
    <p:titleStyle>
      <a:lvl1pPr algn="ctr" defTabSz="914385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4" indent="-342894" algn="l" defTabSz="914385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7" indent="-285745" algn="l" defTabSz="914385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2" indent="-228596" algn="l" defTabSz="914385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4" indent="-228596" algn="l" defTabSz="914385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6" indent="-228596" algn="l" defTabSz="91438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9" indent="-228596" algn="l" defTabSz="91438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0" indent="-228596" algn="l" defTabSz="91438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3" indent="-228596" algn="l" defTabSz="91438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7" algn="l" defTabSz="91438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3" algn="l" defTabSz="91438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4" algn="l" defTabSz="91438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7" algn="l" defTabSz="91438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NUL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2595948-85FC-4B3A-BA70-F9E48B546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6736" y="1666401"/>
            <a:ext cx="6840759" cy="1368152"/>
          </a:xfrm>
        </p:spPr>
        <p:txBody>
          <a:bodyPr/>
          <a:lstStyle/>
          <a:p>
            <a:r>
              <a:rPr lang="en-US" altLang="ko-KR" sz="5400" dirty="0">
                <a:solidFill>
                  <a:schemeClr val="tx1"/>
                </a:solidFill>
              </a:rPr>
              <a:t>1</a:t>
            </a:r>
            <a:r>
              <a:rPr lang="ko-KR" altLang="en-US" sz="5400" dirty="0">
                <a:solidFill>
                  <a:schemeClr val="tx1"/>
                </a:solidFill>
              </a:rPr>
              <a:t>장</a:t>
            </a:r>
            <a:r>
              <a:rPr lang="en-US" altLang="ko-KR" sz="5400" dirty="0">
                <a:solidFill>
                  <a:schemeClr val="tx1"/>
                </a:solidFill>
              </a:rPr>
              <a:t>. </a:t>
            </a:r>
            <a:r>
              <a:rPr lang="ko-KR" altLang="en-US" sz="5400" dirty="0" err="1">
                <a:solidFill>
                  <a:schemeClr val="tx1"/>
                </a:solidFill>
              </a:rPr>
              <a:t>머신러닝</a:t>
            </a:r>
            <a:r>
              <a:rPr lang="ko-KR" altLang="en-US" sz="5400" dirty="0">
                <a:solidFill>
                  <a:schemeClr val="tx1"/>
                </a:solidFill>
              </a:rPr>
              <a:t> 시작하기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EFDEF3A-8DBB-4C14-B285-733F78AD2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8984" y="3034553"/>
            <a:ext cx="4608511" cy="252028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머신러닝</a:t>
            </a:r>
            <a:r>
              <a:rPr lang="ko-KR" altLang="en-US" dirty="0"/>
              <a:t> 개요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단순 데이터 분리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모형 생성</a:t>
            </a:r>
            <a:r>
              <a:rPr lang="en-US" altLang="ko-KR" dirty="0"/>
              <a:t>, </a:t>
            </a:r>
            <a:r>
              <a:rPr lang="ko-KR" altLang="en-US" dirty="0"/>
              <a:t>예측</a:t>
            </a:r>
            <a:r>
              <a:rPr lang="en-US" altLang="ko-KR" dirty="0"/>
              <a:t>, </a:t>
            </a:r>
            <a:r>
              <a:rPr lang="ko-KR" altLang="en-US" dirty="0"/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175482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8"/>
          <p:cNvSpPr/>
          <p:nvPr/>
        </p:nvSpPr>
        <p:spPr>
          <a:xfrm>
            <a:off x="848547" y="1202940"/>
            <a:ext cx="8208912" cy="769441"/>
          </a:xfrm>
          <a:prstGeom prst="roundRect">
            <a:avLst>
              <a:gd name="adj" fmla="val 87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ML - Tasks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37412" y="2514386"/>
            <a:ext cx="2359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discrete target values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37415" y="2844232"/>
            <a:ext cx="21451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+mn-ea"/>
              </a:rPr>
              <a:t>x : pixels (28*28)</a:t>
            </a:r>
          </a:p>
          <a:p>
            <a:r>
              <a:rPr lang="en-US" altLang="ko-KR" sz="1600" dirty="0">
                <a:latin typeface="+mn-ea"/>
              </a:rPr>
              <a:t>y : 0,1,2,3,4,5,6,7,8,9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00872" y="2497569"/>
            <a:ext cx="237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real target values</a:t>
            </a:r>
            <a:endParaRPr lang="ko-KR" altLang="en-US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3800874" y="2844232"/>
                <a:ext cx="1584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 (0,100)</a:t>
                </a: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y : 0,1, 2,3,…,9</a:t>
                </a:r>
                <a:endParaRPr lang="ko-KR" altLang="en-US"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74" y="2844232"/>
                <a:ext cx="1584088" cy="584775"/>
              </a:xfrm>
              <a:prstGeom prst="rect">
                <a:avLst/>
              </a:prstGeom>
              <a:blipFill>
                <a:blip r:embed="rId3"/>
                <a:stretch>
                  <a:fillRect l="-2317" t="-1042" r="-772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59" y="3581841"/>
            <a:ext cx="2592288" cy="230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30" y="3514871"/>
            <a:ext cx="2535389" cy="232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6626291" y="2497569"/>
            <a:ext cx="2365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no target values</a:t>
            </a:r>
            <a:endParaRPr lang="ko-KR" altLang="en-US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6609184" y="2852940"/>
                <a:ext cx="181492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 (-3,3)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(-3,3)</a:t>
                </a:r>
                <a:endParaRPr lang="ko-KR" altLang="en-US"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184" y="2852940"/>
                <a:ext cx="1814920" cy="338554"/>
              </a:xfrm>
              <a:prstGeom prst="rect">
                <a:avLst/>
              </a:prstGeom>
              <a:blipFill>
                <a:blip r:embed="rId6"/>
                <a:stretch>
                  <a:fillRect l="-1678" t="-1786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6" descr="https://encrypted-tbn1.gstatic.com/images?q=tbn:ANd9GcRxG424ZVHQCiJRV1gLx8Q8gsXHTq2vyEV-2ek2K5Ju0PTnRw0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9" y="3581840"/>
            <a:ext cx="2362200" cy="2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0" y="3548192"/>
            <a:ext cx="2671334" cy="237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" r="3501" b="2489"/>
          <a:stretch/>
        </p:blipFill>
        <p:spPr bwMode="auto">
          <a:xfrm>
            <a:off x="6361014" y="3467483"/>
            <a:ext cx="2696447" cy="255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848548" y="1202938"/>
            <a:ext cx="82257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Tom. Mitchell(1997,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Definition of the [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problem) </a:t>
            </a:r>
          </a:p>
          <a:p>
            <a:pPr lvl="1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computer program is said to </a:t>
            </a:r>
            <a:r>
              <a:rPr lang="en-US" altLang="ko-KR" sz="1200" i="1" dirty="0">
                <a:solidFill>
                  <a:srgbClr val="F86A9A"/>
                </a:solidFill>
              </a:rPr>
              <a:t>learn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73B2D1"/>
                </a:solidFill>
              </a:rPr>
              <a:t>experience </a:t>
            </a:r>
            <a:r>
              <a:rPr lang="en-US" altLang="ko-KR" sz="1200" b="1" i="1" dirty="0">
                <a:solidFill>
                  <a:srgbClr val="73B2D1"/>
                </a:solidFill>
              </a:rPr>
              <a:t>E</a:t>
            </a:r>
            <a:r>
              <a:rPr lang="en-US" altLang="ko-KR" sz="1200" dirty="0">
                <a:solidFill>
                  <a:srgbClr val="73B2D1"/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respect to some class of </a:t>
            </a:r>
            <a:r>
              <a:rPr lang="en-US" altLang="ko-KR" sz="1200" b="1" i="1" dirty="0">
                <a:solidFill>
                  <a:srgbClr val="F6BF4A"/>
                </a:solidFill>
              </a:rPr>
              <a:t>tasks T</a:t>
            </a:r>
            <a:r>
              <a:rPr lang="en-US" altLang="ko-KR" sz="1200" dirty="0">
                <a:solidFill>
                  <a:srgbClr val="F6BF4A"/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altLang="ko-KR" sz="1200" dirty="0"/>
              <a:t> </a:t>
            </a:r>
            <a:r>
              <a:rPr lang="en-US" altLang="ko-KR" sz="1200" b="1" i="1" dirty="0">
                <a:solidFill>
                  <a:srgbClr val="A0C458"/>
                </a:solidFill>
              </a:rPr>
              <a:t>performance measure P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if its performance at tasks in T, as measured by P, improves with experience E -</a:t>
            </a:r>
            <a:endParaRPr lang="en-US" altLang="ko-KR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854319" y="2120289"/>
            <a:ext cx="2563641" cy="371881"/>
            <a:chOff x="556409" y="1725286"/>
            <a:chExt cx="2563641" cy="371881"/>
          </a:xfrm>
        </p:grpSpPr>
        <p:grpSp>
          <p:nvGrpSpPr>
            <p:cNvPr id="28" name="Group 15"/>
            <p:cNvGrpSpPr/>
            <p:nvPr/>
          </p:nvGrpSpPr>
          <p:grpSpPr>
            <a:xfrm>
              <a:off x="556409" y="1741319"/>
              <a:ext cx="2563641" cy="355848"/>
              <a:chOff x="1623864" y="2425080"/>
              <a:chExt cx="3873653" cy="288032"/>
            </a:xfrm>
          </p:grpSpPr>
          <p:sp>
            <p:nvSpPr>
              <p:cNvPr id="31" name="Rounded Rectangle 16"/>
              <p:cNvSpPr/>
              <p:nvPr/>
            </p:nvSpPr>
            <p:spPr>
              <a:xfrm>
                <a:off x="1623864" y="2425080"/>
                <a:ext cx="3873653" cy="2880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3B2D1">
                      <a:lumMod val="70000"/>
                      <a:lumOff val="30000"/>
                    </a:srgbClr>
                  </a:gs>
                  <a:gs pos="96000">
                    <a:srgbClr val="73B2D1">
                      <a:lumMod val="70000"/>
                      <a:lumOff val="30000"/>
                    </a:srgb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  <p:sp>
            <p:nvSpPr>
              <p:cNvPr id="32" name="Rounded Rectangle 17"/>
              <p:cNvSpPr/>
              <p:nvPr/>
            </p:nvSpPr>
            <p:spPr>
              <a:xfrm>
                <a:off x="1623864" y="2425080"/>
                <a:ext cx="3565055" cy="288032"/>
              </a:xfrm>
              <a:prstGeom prst="roundRect">
                <a:avLst>
                  <a:gd name="adj" fmla="val 50000"/>
                </a:avLst>
              </a:prstGeom>
              <a:solidFill>
                <a:srgbClr val="73B2D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1090232" y="1725286"/>
              <a:ext cx="1548822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Classification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716280" y="2120289"/>
            <a:ext cx="2563641" cy="371881"/>
            <a:chOff x="556409" y="1725286"/>
            <a:chExt cx="2563641" cy="371881"/>
          </a:xfrm>
        </p:grpSpPr>
        <p:grpSp>
          <p:nvGrpSpPr>
            <p:cNvPr id="34" name="Group 15"/>
            <p:cNvGrpSpPr/>
            <p:nvPr/>
          </p:nvGrpSpPr>
          <p:grpSpPr>
            <a:xfrm>
              <a:off x="556409" y="1741319"/>
              <a:ext cx="2563641" cy="355848"/>
              <a:chOff x="1623864" y="2425080"/>
              <a:chExt cx="3873653" cy="288032"/>
            </a:xfrm>
          </p:grpSpPr>
          <p:sp>
            <p:nvSpPr>
              <p:cNvPr id="36" name="Rounded Rectangle 16"/>
              <p:cNvSpPr/>
              <p:nvPr/>
            </p:nvSpPr>
            <p:spPr>
              <a:xfrm>
                <a:off x="1623864" y="2425080"/>
                <a:ext cx="3873653" cy="2880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6BF4A">
                      <a:lumMod val="70000"/>
                      <a:lumOff val="30000"/>
                    </a:srgbClr>
                  </a:gs>
                  <a:gs pos="96000">
                    <a:srgbClr val="F6BF4A">
                      <a:lumMod val="70000"/>
                      <a:lumOff val="30000"/>
                    </a:srgb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latin typeface="+mn-ea"/>
                </a:endParaRPr>
              </a:p>
            </p:txBody>
          </p:sp>
          <p:sp>
            <p:nvSpPr>
              <p:cNvPr id="37" name="Rounded Rectangle 17"/>
              <p:cNvSpPr/>
              <p:nvPr/>
            </p:nvSpPr>
            <p:spPr>
              <a:xfrm>
                <a:off x="1623864" y="2425080"/>
                <a:ext cx="3565055" cy="288032"/>
              </a:xfrm>
              <a:prstGeom prst="roundRect">
                <a:avLst>
                  <a:gd name="adj" fmla="val 50000"/>
                </a:avLst>
              </a:prstGeom>
              <a:solidFill>
                <a:srgbClr val="F6BF4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1189617" y="1725286"/>
              <a:ext cx="1350050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Regression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527046" y="2120289"/>
            <a:ext cx="2563641" cy="371881"/>
            <a:chOff x="556409" y="1725286"/>
            <a:chExt cx="2563641" cy="371881"/>
          </a:xfrm>
        </p:grpSpPr>
        <p:grpSp>
          <p:nvGrpSpPr>
            <p:cNvPr id="39" name="Group 15"/>
            <p:cNvGrpSpPr/>
            <p:nvPr/>
          </p:nvGrpSpPr>
          <p:grpSpPr>
            <a:xfrm>
              <a:off x="556409" y="1741319"/>
              <a:ext cx="2563641" cy="355848"/>
              <a:chOff x="1623864" y="2425080"/>
              <a:chExt cx="3873653" cy="288032"/>
            </a:xfrm>
          </p:grpSpPr>
          <p:sp>
            <p:nvSpPr>
              <p:cNvPr id="41" name="Rounded Rectangle 16"/>
              <p:cNvSpPr/>
              <p:nvPr/>
            </p:nvSpPr>
            <p:spPr>
              <a:xfrm>
                <a:off x="1623864" y="2425080"/>
                <a:ext cx="3873653" cy="2880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86A9A">
                      <a:lumMod val="70000"/>
                      <a:lumOff val="30000"/>
                    </a:srgbClr>
                  </a:gs>
                  <a:gs pos="96000">
                    <a:srgbClr val="F86A9A">
                      <a:lumMod val="70000"/>
                      <a:lumOff val="30000"/>
                    </a:srgb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  <p:sp>
            <p:nvSpPr>
              <p:cNvPr id="42" name="Rounded Rectangle 17"/>
              <p:cNvSpPr/>
              <p:nvPr/>
            </p:nvSpPr>
            <p:spPr>
              <a:xfrm>
                <a:off x="1623864" y="2425080"/>
                <a:ext cx="3565055" cy="288032"/>
              </a:xfrm>
              <a:prstGeom prst="roundRect">
                <a:avLst>
                  <a:gd name="adj" fmla="val 50000"/>
                </a:avLst>
              </a:prstGeom>
              <a:solidFill>
                <a:srgbClr val="F86A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245725" y="1725286"/>
              <a:ext cx="1237839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220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813"/>
    </mc:Choice>
    <mc:Fallback xmlns="">
      <p:transition spd="slow" advTm="21081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ML - Performance measure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2884499"/>
            <a:ext cx="1562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7" y="2924944"/>
            <a:ext cx="15811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883" y="2798070"/>
            <a:ext cx="1562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229" y="3105150"/>
            <a:ext cx="15811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937411" y="2514386"/>
            <a:ext cx="2359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0-1 loss function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00872" y="2501107"/>
            <a:ext cx="237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 L2 loss function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626296" y="2501106"/>
            <a:ext cx="22601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no target values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8" name="Picture 6" descr="https://encrypted-tbn1.gstatic.com/images?q=tbn:ANd9GcRxG424ZVHQCiJRV1gLx8Q8gsXHTq2vyEV-2ek2K5Ju0PTnRw0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9" y="3581840"/>
            <a:ext cx="2362200" cy="2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0" y="3548192"/>
            <a:ext cx="2671334" cy="237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" r="3501" b="2489"/>
          <a:stretch/>
        </p:blipFill>
        <p:spPr bwMode="auto">
          <a:xfrm>
            <a:off x="6361014" y="3467483"/>
            <a:ext cx="2696447" cy="255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854319" y="2120289"/>
            <a:ext cx="2563641" cy="371881"/>
            <a:chOff x="556409" y="1725286"/>
            <a:chExt cx="2563641" cy="371881"/>
          </a:xfrm>
        </p:grpSpPr>
        <p:grpSp>
          <p:nvGrpSpPr>
            <p:cNvPr id="25" name="Group 15"/>
            <p:cNvGrpSpPr/>
            <p:nvPr/>
          </p:nvGrpSpPr>
          <p:grpSpPr>
            <a:xfrm>
              <a:off x="556409" y="1741319"/>
              <a:ext cx="2563641" cy="355848"/>
              <a:chOff x="1623864" y="2425080"/>
              <a:chExt cx="3873653" cy="288032"/>
            </a:xfrm>
          </p:grpSpPr>
          <p:sp>
            <p:nvSpPr>
              <p:cNvPr id="29" name="Rounded Rectangle 16"/>
              <p:cNvSpPr/>
              <p:nvPr/>
            </p:nvSpPr>
            <p:spPr>
              <a:xfrm>
                <a:off x="1623864" y="2425080"/>
                <a:ext cx="3873653" cy="2880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3B2D1">
                      <a:lumMod val="70000"/>
                      <a:lumOff val="30000"/>
                    </a:srgbClr>
                  </a:gs>
                  <a:gs pos="96000">
                    <a:srgbClr val="73B2D1">
                      <a:lumMod val="70000"/>
                      <a:lumOff val="30000"/>
                    </a:srgb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  <p:sp>
            <p:nvSpPr>
              <p:cNvPr id="30" name="Rounded Rectangle 17"/>
              <p:cNvSpPr/>
              <p:nvPr/>
            </p:nvSpPr>
            <p:spPr>
              <a:xfrm>
                <a:off x="1623864" y="2425080"/>
                <a:ext cx="3565055" cy="288032"/>
              </a:xfrm>
              <a:prstGeom prst="roundRect">
                <a:avLst>
                  <a:gd name="adj" fmla="val 50000"/>
                </a:avLst>
              </a:prstGeom>
              <a:solidFill>
                <a:srgbClr val="73B2D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1090232" y="1725286"/>
              <a:ext cx="1548822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Classification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716280" y="2120289"/>
            <a:ext cx="2563641" cy="371881"/>
            <a:chOff x="556409" y="1725286"/>
            <a:chExt cx="2563641" cy="371881"/>
          </a:xfrm>
        </p:grpSpPr>
        <p:grpSp>
          <p:nvGrpSpPr>
            <p:cNvPr id="34" name="Group 15"/>
            <p:cNvGrpSpPr/>
            <p:nvPr/>
          </p:nvGrpSpPr>
          <p:grpSpPr>
            <a:xfrm>
              <a:off x="556409" y="1741319"/>
              <a:ext cx="2563641" cy="355848"/>
              <a:chOff x="1623864" y="2425080"/>
              <a:chExt cx="3873653" cy="288032"/>
            </a:xfrm>
          </p:grpSpPr>
          <p:sp>
            <p:nvSpPr>
              <p:cNvPr id="38" name="Rounded Rectangle 16"/>
              <p:cNvSpPr/>
              <p:nvPr/>
            </p:nvSpPr>
            <p:spPr>
              <a:xfrm>
                <a:off x="1623864" y="2425080"/>
                <a:ext cx="3873653" cy="2880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6BF4A">
                      <a:lumMod val="70000"/>
                      <a:lumOff val="30000"/>
                    </a:srgbClr>
                  </a:gs>
                  <a:gs pos="96000">
                    <a:srgbClr val="F6BF4A">
                      <a:lumMod val="70000"/>
                      <a:lumOff val="30000"/>
                    </a:srgb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 dirty="0">
                  <a:latin typeface="+mn-ea"/>
                </a:endParaRPr>
              </a:p>
            </p:txBody>
          </p:sp>
          <p:sp>
            <p:nvSpPr>
              <p:cNvPr id="39" name="Rounded Rectangle 17"/>
              <p:cNvSpPr/>
              <p:nvPr/>
            </p:nvSpPr>
            <p:spPr>
              <a:xfrm>
                <a:off x="1623864" y="2425080"/>
                <a:ext cx="3565055" cy="288032"/>
              </a:xfrm>
              <a:prstGeom prst="roundRect">
                <a:avLst>
                  <a:gd name="adj" fmla="val 50000"/>
                </a:avLst>
              </a:prstGeom>
              <a:solidFill>
                <a:srgbClr val="F6BF4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1189617" y="1725286"/>
              <a:ext cx="1350050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Regression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527046" y="2120289"/>
            <a:ext cx="2563641" cy="371881"/>
            <a:chOff x="556409" y="1725286"/>
            <a:chExt cx="2563641" cy="371881"/>
          </a:xfrm>
        </p:grpSpPr>
        <p:grpSp>
          <p:nvGrpSpPr>
            <p:cNvPr id="41" name="Group 15"/>
            <p:cNvGrpSpPr/>
            <p:nvPr/>
          </p:nvGrpSpPr>
          <p:grpSpPr>
            <a:xfrm>
              <a:off x="556409" y="1741319"/>
              <a:ext cx="2563641" cy="355848"/>
              <a:chOff x="1623864" y="2425080"/>
              <a:chExt cx="3873653" cy="288032"/>
            </a:xfrm>
          </p:grpSpPr>
          <p:sp>
            <p:nvSpPr>
              <p:cNvPr id="45" name="Rounded Rectangle 16"/>
              <p:cNvSpPr/>
              <p:nvPr/>
            </p:nvSpPr>
            <p:spPr>
              <a:xfrm>
                <a:off x="1623864" y="2425080"/>
                <a:ext cx="3873653" cy="2880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86A9A">
                      <a:lumMod val="70000"/>
                      <a:lumOff val="30000"/>
                    </a:srgbClr>
                  </a:gs>
                  <a:gs pos="96000">
                    <a:srgbClr val="F86A9A">
                      <a:lumMod val="70000"/>
                      <a:lumOff val="30000"/>
                    </a:srgb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  <p:sp>
            <p:nvSpPr>
              <p:cNvPr id="46" name="Rounded Rectangle 17"/>
              <p:cNvSpPr/>
              <p:nvPr/>
            </p:nvSpPr>
            <p:spPr>
              <a:xfrm>
                <a:off x="1623864" y="2425080"/>
                <a:ext cx="3565055" cy="288032"/>
              </a:xfrm>
              <a:prstGeom prst="roundRect">
                <a:avLst>
                  <a:gd name="adj" fmla="val 50000"/>
                </a:avLst>
              </a:prstGeom>
              <a:solidFill>
                <a:srgbClr val="F86A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1245725" y="1725286"/>
              <a:ext cx="1237839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Clustering</a:t>
              </a:r>
            </a:p>
          </p:txBody>
        </p:sp>
      </p:grpSp>
      <p:sp>
        <p:nvSpPr>
          <p:cNvPr id="35" name="Rounded Rectangle 48"/>
          <p:cNvSpPr/>
          <p:nvPr/>
        </p:nvSpPr>
        <p:spPr>
          <a:xfrm>
            <a:off x="848547" y="1202940"/>
            <a:ext cx="8208912" cy="769441"/>
          </a:xfrm>
          <a:prstGeom prst="roundRect">
            <a:avLst>
              <a:gd name="adj" fmla="val 87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직사각형 42"/>
          <p:cNvSpPr/>
          <p:nvPr/>
        </p:nvSpPr>
        <p:spPr>
          <a:xfrm>
            <a:off x="848548" y="1202938"/>
            <a:ext cx="82257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Tom. Mitchell(1997,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Definition of the [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problem) </a:t>
            </a:r>
          </a:p>
          <a:p>
            <a:pPr lvl="1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computer program is said to </a:t>
            </a:r>
            <a:r>
              <a:rPr lang="en-US" altLang="ko-KR" sz="1200" i="1" dirty="0">
                <a:solidFill>
                  <a:srgbClr val="F86A9A"/>
                </a:solidFill>
              </a:rPr>
              <a:t>learn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73B2D1"/>
                </a:solidFill>
              </a:rPr>
              <a:t>experience </a:t>
            </a:r>
            <a:r>
              <a:rPr lang="en-US" altLang="ko-KR" sz="1200" b="1" i="1" dirty="0">
                <a:solidFill>
                  <a:srgbClr val="73B2D1"/>
                </a:solidFill>
              </a:rPr>
              <a:t>E</a:t>
            </a:r>
            <a:r>
              <a:rPr lang="en-US" altLang="ko-KR" sz="1200" dirty="0">
                <a:solidFill>
                  <a:srgbClr val="73B2D1"/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respect to some class of </a:t>
            </a:r>
            <a:r>
              <a:rPr lang="en-US" altLang="ko-KR" sz="1200" b="1" i="1" dirty="0">
                <a:solidFill>
                  <a:srgbClr val="F6BF4A"/>
                </a:solidFill>
              </a:rPr>
              <a:t>tasks T</a:t>
            </a:r>
            <a:r>
              <a:rPr lang="en-US" altLang="ko-KR" sz="1200" dirty="0">
                <a:solidFill>
                  <a:srgbClr val="F6BF4A"/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altLang="ko-KR" sz="1200" dirty="0"/>
              <a:t> </a:t>
            </a:r>
            <a:r>
              <a:rPr lang="en-US" altLang="ko-KR" sz="1200" b="1" i="1" dirty="0">
                <a:solidFill>
                  <a:srgbClr val="A0C458"/>
                </a:solidFill>
              </a:rPr>
              <a:t>performance measure P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if its performance at tasks in T, as measured by P, improves with experience E -</a:t>
            </a:r>
            <a:endParaRPr lang="en-US" altLang="ko-KR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6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309"/>
    </mc:Choice>
    <mc:Fallback xmlns="">
      <p:transition spd="slow" advTm="14530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ML - Experience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937413" y="2492897"/>
            <a:ext cx="235940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labeled data</a:t>
            </a:r>
          </a:p>
          <a:p>
            <a:endParaRPr lang="en-US" altLang="ko-KR" sz="500" dirty="0">
              <a:latin typeface="+mn-ea"/>
            </a:endParaRPr>
          </a:p>
          <a:p>
            <a:pPr algn="ctr"/>
            <a:r>
              <a:rPr lang="en-US" altLang="ko-KR" sz="1600" dirty="0">
                <a:latin typeface="+mn-ea"/>
              </a:rPr>
              <a:t>(pixels)→(number)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3260" y="2492897"/>
            <a:ext cx="2383879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labeled data</a:t>
            </a:r>
          </a:p>
          <a:p>
            <a:endParaRPr lang="en-US" altLang="ko-KR" sz="500" dirty="0">
              <a:latin typeface="+mn-ea"/>
            </a:endParaRPr>
          </a:p>
          <a:p>
            <a:pPr algn="ctr"/>
            <a:r>
              <a:rPr lang="en-US" altLang="ko-KR" sz="1600" dirty="0">
                <a:latin typeface="+mn-ea"/>
              </a:rPr>
              <a:t>(x) → (y)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26291" y="2492897"/>
            <a:ext cx="2365312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unlabeled data</a:t>
            </a:r>
          </a:p>
          <a:p>
            <a:endParaRPr lang="en-US" altLang="ko-KR" sz="500" dirty="0">
              <a:latin typeface="+mn-ea"/>
            </a:endParaRPr>
          </a:p>
          <a:p>
            <a:pPr algn="ctr"/>
            <a:r>
              <a:rPr lang="en-US" altLang="ko-KR" sz="1600" dirty="0">
                <a:latin typeface="+mn-ea"/>
              </a:rPr>
              <a:t>(x</a:t>
            </a:r>
            <a:r>
              <a:rPr lang="en-US" altLang="ko-KR" sz="1600" baseline="-25000" dirty="0">
                <a:latin typeface="+mn-ea"/>
              </a:rPr>
              <a:t>1</a:t>
            </a:r>
            <a:r>
              <a:rPr lang="en-US" altLang="ko-KR" sz="1600" dirty="0">
                <a:latin typeface="+mn-ea"/>
              </a:rPr>
              <a:t>, x</a:t>
            </a:r>
            <a:r>
              <a:rPr lang="en-US" altLang="ko-KR" sz="1600" baseline="-25000" dirty="0">
                <a:latin typeface="+mn-ea"/>
              </a:rPr>
              <a:t>2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4" name="Picture 6" descr="https://encrypted-tbn1.gstatic.com/images?q=tbn:ANd9GcRxG424ZVHQCiJRV1gLx8Q8gsXHTq2vyEV-2ek2K5Ju0PTnRw0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09" y="3581840"/>
            <a:ext cx="2362200" cy="22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0" y="3548192"/>
            <a:ext cx="2671334" cy="237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" r="3501" b="2489"/>
          <a:stretch/>
        </p:blipFill>
        <p:spPr bwMode="auto">
          <a:xfrm>
            <a:off x="6361014" y="3467483"/>
            <a:ext cx="2696447" cy="255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854319" y="2120289"/>
            <a:ext cx="2563641" cy="371881"/>
            <a:chOff x="556409" y="1725286"/>
            <a:chExt cx="2563641" cy="371881"/>
          </a:xfrm>
        </p:grpSpPr>
        <p:grpSp>
          <p:nvGrpSpPr>
            <p:cNvPr id="30" name="Group 15"/>
            <p:cNvGrpSpPr/>
            <p:nvPr/>
          </p:nvGrpSpPr>
          <p:grpSpPr>
            <a:xfrm>
              <a:off x="556409" y="1741319"/>
              <a:ext cx="2563641" cy="355848"/>
              <a:chOff x="1623864" y="2425080"/>
              <a:chExt cx="3873653" cy="288032"/>
            </a:xfrm>
          </p:grpSpPr>
          <p:sp>
            <p:nvSpPr>
              <p:cNvPr id="32" name="Rounded Rectangle 16"/>
              <p:cNvSpPr/>
              <p:nvPr/>
            </p:nvSpPr>
            <p:spPr>
              <a:xfrm>
                <a:off x="1623864" y="2425080"/>
                <a:ext cx="3873653" cy="2880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3B2D1">
                      <a:lumMod val="70000"/>
                      <a:lumOff val="30000"/>
                    </a:srgbClr>
                  </a:gs>
                  <a:gs pos="96000">
                    <a:srgbClr val="73B2D1">
                      <a:lumMod val="70000"/>
                      <a:lumOff val="30000"/>
                    </a:srgb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  <p:sp>
            <p:nvSpPr>
              <p:cNvPr id="33" name="Rounded Rectangle 17"/>
              <p:cNvSpPr/>
              <p:nvPr/>
            </p:nvSpPr>
            <p:spPr>
              <a:xfrm>
                <a:off x="1623864" y="2425080"/>
                <a:ext cx="3565055" cy="288032"/>
              </a:xfrm>
              <a:prstGeom prst="roundRect">
                <a:avLst>
                  <a:gd name="adj" fmla="val 50000"/>
                </a:avLst>
              </a:prstGeom>
              <a:solidFill>
                <a:srgbClr val="73B2D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090232" y="1725286"/>
              <a:ext cx="1548822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Classification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716280" y="2120289"/>
            <a:ext cx="2563641" cy="371881"/>
            <a:chOff x="556409" y="1725286"/>
            <a:chExt cx="2563641" cy="371881"/>
          </a:xfrm>
        </p:grpSpPr>
        <p:grpSp>
          <p:nvGrpSpPr>
            <p:cNvPr id="45" name="Group 15"/>
            <p:cNvGrpSpPr/>
            <p:nvPr/>
          </p:nvGrpSpPr>
          <p:grpSpPr>
            <a:xfrm>
              <a:off x="556409" y="1741319"/>
              <a:ext cx="2563641" cy="355848"/>
              <a:chOff x="1623864" y="2425080"/>
              <a:chExt cx="3873653" cy="288032"/>
            </a:xfrm>
          </p:grpSpPr>
          <p:sp>
            <p:nvSpPr>
              <p:cNvPr id="47" name="Rounded Rectangle 16"/>
              <p:cNvSpPr/>
              <p:nvPr/>
            </p:nvSpPr>
            <p:spPr>
              <a:xfrm>
                <a:off x="1623864" y="2425080"/>
                <a:ext cx="3873653" cy="2880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6BF4A">
                      <a:lumMod val="70000"/>
                      <a:lumOff val="30000"/>
                    </a:srgbClr>
                  </a:gs>
                  <a:gs pos="96000">
                    <a:srgbClr val="F6BF4A">
                      <a:lumMod val="70000"/>
                      <a:lumOff val="30000"/>
                    </a:srgb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 dirty="0">
                  <a:latin typeface="+mn-ea"/>
                </a:endParaRPr>
              </a:p>
            </p:txBody>
          </p:sp>
          <p:sp>
            <p:nvSpPr>
              <p:cNvPr id="48" name="Rounded Rectangle 17"/>
              <p:cNvSpPr/>
              <p:nvPr/>
            </p:nvSpPr>
            <p:spPr>
              <a:xfrm>
                <a:off x="1623864" y="2425080"/>
                <a:ext cx="3565055" cy="288032"/>
              </a:xfrm>
              <a:prstGeom prst="roundRect">
                <a:avLst>
                  <a:gd name="adj" fmla="val 50000"/>
                </a:avLst>
              </a:prstGeom>
              <a:solidFill>
                <a:srgbClr val="F6BF4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1189617" y="1725286"/>
              <a:ext cx="1350050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Regression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527046" y="2120289"/>
            <a:ext cx="2563641" cy="371881"/>
            <a:chOff x="556409" y="1725286"/>
            <a:chExt cx="2563641" cy="371881"/>
          </a:xfrm>
        </p:grpSpPr>
        <p:grpSp>
          <p:nvGrpSpPr>
            <p:cNvPr id="55" name="Group 15"/>
            <p:cNvGrpSpPr/>
            <p:nvPr/>
          </p:nvGrpSpPr>
          <p:grpSpPr>
            <a:xfrm>
              <a:off x="556409" y="1741319"/>
              <a:ext cx="2563641" cy="355848"/>
              <a:chOff x="1623864" y="2425080"/>
              <a:chExt cx="3873653" cy="288032"/>
            </a:xfrm>
          </p:grpSpPr>
          <p:sp>
            <p:nvSpPr>
              <p:cNvPr id="57" name="Rounded Rectangle 16"/>
              <p:cNvSpPr/>
              <p:nvPr/>
            </p:nvSpPr>
            <p:spPr>
              <a:xfrm>
                <a:off x="1623864" y="2425080"/>
                <a:ext cx="3873653" cy="2880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86A9A">
                      <a:lumMod val="70000"/>
                      <a:lumOff val="30000"/>
                    </a:srgbClr>
                  </a:gs>
                  <a:gs pos="96000">
                    <a:srgbClr val="F86A9A">
                      <a:lumMod val="70000"/>
                      <a:lumOff val="30000"/>
                    </a:srgbClr>
                  </a:gs>
                </a:gsLst>
                <a:lin ang="19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  <p:sp>
            <p:nvSpPr>
              <p:cNvPr id="58" name="Rounded Rectangle 17"/>
              <p:cNvSpPr/>
              <p:nvPr/>
            </p:nvSpPr>
            <p:spPr>
              <a:xfrm>
                <a:off x="1623864" y="2425080"/>
                <a:ext cx="3565055" cy="288032"/>
              </a:xfrm>
              <a:prstGeom prst="roundRect">
                <a:avLst>
                  <a:gd name="adj" fmla="val 50000"/>
                </a:avLst>
              </a:prstGeom>
              <a:solidFill>
                <a:srgbClr val="F86A9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800">
                  <a:latin typeface="+mn-ea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1245725" y="1725286"/>
              <a:ext cx="1237839" cy="369332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Clustering</a:t>
              </a:r>
            </a:p>
          </p:txBody>
        </p:sp>
      </p:grpSp>
      <p:sp>
        <p:nvSpPr>
          <p:cNvPr id="34" name="Rounded Rectangle 48"/>
          <p:cNvSpPr/>
          <p:nvPr/>
        </p:nvSpPr>
        <p:spPr>
          <a:xfrm>
            <a:off x="848547" y="1202940"/>
            <a:ext cx="8208912" cy="769441"/>
          </a:xfrm>
          <a:prstGeom prst="roundRect">
            <a:avLst>
              <a:gd name="adj" fmla="val 87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/>
          <p:cNvSpPr/>
          <p:nvPr/>
        </p:nvSpPr>
        <p:spPr>
          <a:xfrm>
            <a:off x="848548" y="1202938"/>
            <a:ext cx="82257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Tom. Mitchell(1997,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Definition of the [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problem) </a:t>
            </a:r>
          </a:p>
          <a:p>
            <a:pPr lvl="1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computer program is said to </a:t>
            </a:r>
            <a:r>
              <a:rPr lang="en-US" altLang="ko-KR" sz="1200" i="1" dirty="0">
                <a:solidFill>
                  <a:srgbClr val="F86A9A"/>
                </a:solidFill>
              </a:rPr>
              <a:t>learn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73B2D1"/>
                </a:solidFill>
              </a:rPr>
              <a:t>experience </a:t>
            </a:r>
            <a:r>
              <a:rPr lang="en-US" altLang="ko-KR" sz="1200" b="1" i="1" dirty="0">
                <a:solidFill>
                  <a:srgbClr val="73B2D1"/>
                </a:solidFill>
              </a:rPr>
              <a:t>E</a:t>
            </a:r>
            <a:r>
              <a:rPr lang="en-US" altLang="ko-KR" sz="1200" dirty="0">
                <a:solidFill>
                  <a:srgbClr val="73B2D1"/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respect to some class of </a:t>
            </a:r>
            <a:r>
              <a:rPr lang="en-US" altLang="ko-KR" sz="1200" b="1" i="1" dirty="0">
                <a:solidFill>
                  <a:srgbClr val="F6BF4A"/>
                </a:solidFill>
              </a:rPr>
              <a:t>tasks T</a:t>
            </a:r>
            <a:r>
              <a:rPr lang="en-US" altLang="ko-KR" sz="1200" dirty="0">
                <a:solidFill>
                  <a:srgbClr val="F6BF4A"/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altLang="ko-KR" sz="1200" dirty="0"/>
              <a:t> </a:t>
            </a:r>
            <a:r>
              <a:rPr lang="en-US" altLang="ko-KR" sz="1200" b="1" i="1" dirty="0">
                <a:solidFill>
                  <a:srgbClr val="A0C458"/>
                </a:solidFill>
              </a:rPr>
              <a:t>performance measure P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if its performance at tasks in T, as measured by P, improves with experience E -</a:t>
            </a:r>
            <a:endParaRPr lang="en-US" altLang="ko-KR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80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83"/>
    </mc:Choice>
    <mc:Fallback xmlns="">
      <p:transition spd="slow" advTm="9018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분석 단계에서 머신러닝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85875" y="1166750"/>
            <a:ext cx="8945334" cy="1716191"/>
            <a:chOff x="448494" y="1340768"/>
            <a:chExt cx="8257231" cy="1584176"/>
          </a:xfrm>
        </p:grpSpPr>
        <p:sp>
          <p:nvSpPr>
            <p:cNvPr id="4" name="Block Arc 3"/>
            <p:cNvSpPr/>
            <p:nvPr/>
          </p:nvSpPr>
          <p:spPr>
            <a:xfrm>
              <a:off x="448494" y="1340768"/>
              <a:ext cx="1584176" cy="1584176"/>
            </a:xfrm>
            <a:prstGeom prst="blockArc">
              <a:avLst>
                <a:gd name="adj1" fmla="val 10800000"/>
                <a:gd name="adj2" fmla="val 21484430"/>
                <a:gd name="adj3" fmla="val 15779"/>
              </a:avLst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Block Arc 4"/>
            <p:cNvSpPr/>
            <p:nvPr/>
          </p:nvSpPr>
          <p:spPr>
            <a:xfrm>
              <a:off x="1783085" y="1340768"/>
              <a:ext cx="1584176" cy="1584176"/>
            </a:xfrm>
            <a:prstGeom prst="blockArc">
              <a:avLst>
                <a:gd name="adj1" fmla="val 10800000"/>
                <a:gd name="adj2" fmla="val 21593852"/>
                <a:gd name="adj3" fmla="val 1579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Block Arc 5"/>
            <p:cNvSpPr/>
            <p:nvPr/>
          </p:nvSpPr>
          <p:spPr>
            <a:xfrm>
              <a:off x="3122315" y="1340768"/>
              <a:ext cx="1584176" cy="1584176"/>
            </a:xfrm>
            <a:prstGeom prst="blockArc">
              <a:avLst>
                <a:gd name="adj1" fmla="val 10800000"/>
                <a:gd name="adj2" fmla="val 21484430"/>
                <a:gd name="adj3" fmla="val 15779"/>
              </a:avLst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Block Arc 6"/>
            <p:cNvSpPr/>
            <p:nvPr/>
          </p:nvSpPr>
          <p:spPr>
            <a:xfrm>
              <a:off x="4456906" y="1340768"/>
              <a:ext cx="1584176" cy="1584176"/>
            </a:xfrm>
            <a:prstGeom prst="blockArc">
              <a:avLst>
                <a:gd name="adj1" fmla="val 10800000"/>
                <a:gd name="adj2" fmla="val 21484430"/>
                <a:gd name="adj3" fmla="val 1577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>
              <a:off x="5786958" y="1340768"/>
              <a:ext cx="1584176" cy="1584176"/>
            </a:xfrm>
            <a:prstGeom prst="blockArc">
              <a:avLst>
                <a:gd name="adj1" fmla="val 10800000"/>
                <a:gd name="adj2" fmla="val 21484430"/>
                <a:gd name="adj3" fmla="val 15779"/>
              </a:avLst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Block Arc 8"/>
            <p:cNvSpPr/>
            <p:nvPr/>
          </p:nvSpPr>
          <p:spPr>
            <a:xfrm>
              <a:off x="7121549" y="1340768"/>
              <a:ext cx="1584176" cy="1584176"/>
            </a:xfrm>
            <a:prstGeom prst="blockArc">
              <a:avLst>
                <a:gd name="adj1" fmla="val 10800000"/>
                <a:gd name="adj2" fmla="val 21593752"/>
                <a:gd name="adj3" fmla="val 16343"/>
              </a:avLst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3391" y="1707150"/>
              <a:ext cx="1099516" cy="448880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Prepare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Dataset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79133" y="1790832"/>
              <a:ext cx="1099516" cy="267055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EDA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49132" y="1700808"/>
              <a:ext cx="1099516" cy="448880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Model</a:t>
              </a:r>
            </a:p>
            <a:p>
              <a:pPr lvl="0" algn="ctr">
                <a:lnSpc>
                  <a:spcPct val="8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Assess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29310" y="1704654"/>
              <a:ext cx="1099516" cy="448880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Text</a:t>
              </a:r>
            </a:p>
            <a:p>
              <a:pPr lvl="0" algn="ctr">
                <a:lnSpc>
                  <a:spcPct val="8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Analysis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09555" y="1786986"/>
              <a:ext cx="1099516" cy="267055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Modeling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00266" y="1700808"/>
              <a:ext cx="1296144" cy="448880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Model Deployment</a:t>
              </a:r>
              <a:endPara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1107461" y="2564904"/>
            <a:ext cx="3744415" cy="468053"/>
          </a:xfrm>
          <a:prstGeom prst="roundRect">
            <a:avLst/>
          </a:pr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샘플 추출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Sampling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07460" y="3097963"/>
            <a:ext cx="3744415" cy="468053"/>
          </a:xfrm>
          <a:prstGeom prst="roundRect">
            <a:avLst/>
          </a:pr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탐색적 자료분석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Exploratory Data Analysis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511610" y="4697143"/>
            <a:ext cx="2340260" cy="468053"/>
          </a:xfrm>
          <a:prstGeom prst="roundRect">
            <a:avLst/>
          </a:pr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주성분분석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Principal Component Analysis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07454" y="4164085"/>
            <a:ext cx="1301871" cy="1001112"/>
          </a:xfrm>
          <a:prstGeom prst="roundRect">
            <a:avLst>
              <a:gd name="adj" fmla="val 6996"/>
            </a:avLst>
          </a:pr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차원축소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Dimension Reduction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511610" y="4164082"/>
            <a:ext cx="2340260" cy="468053"/>
          </a:xfrm>
          <a:prstGeom prst="roundRect">
            <a:avLst/>
          </a:pr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변수선택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Variable selection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511610" y="5763259"/>
            <a:ext cx="2340260" cy="4680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군집분석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Clustering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07454" y="5230205"/>
            <a:ext cx="1301871" cy="1001109"/>
          </a:xfrm>
          <a:prstGeom prst="roundRect">
            <a:avLst>
              <a:gd name="adj" fmla="val 69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자율학습</a:t>
            </a:r>
            <a:endParaRPr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Unsupervised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Learning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511610" y="5230203"/>
            <a:ext cx="2340260" cy="4680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연관분석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Association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098702" y="4593129"/>
            <a:ext cx="3747735" cy="4680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최적화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Optimization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102025" y="2798932"/>
            <a:ext cx="943103" cy="1588834"/>
          </a:xfrm>
          <a:prstGeom prst="roundRect">
            <a:avLst>
              <a:gd name="adj" fmla="val 69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지도학습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Supervised Learning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6506174" y="5713913"/>
            <a:ext cx="2340260" cy="468053"/>
          </a:xfrm>
          <a:prstGeom prst="roundRect">
            <a:avLst/>
          </a:prstGeom>
          <a:solidFill>
            <a:srgbClr val="F6B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적용 후 평가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Back-end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5102020" y="5153519"/>
            <a:ext cx="1301871" cy="1028445"/>
          </a:xfrm>
          <a:prstGeom prst="roundRect">
            <a:avLst>
              <a:gd name="adj" fmla="val 6996"/>
            </a:avLst>
          </a:prstGeom>
          <a:solidFill>
            <a:srgbClr val="F6B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모형 평가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Assessment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506174" y="5153520"/>
            <a:ext cx="2340260" cy="468053"/>
          </a:xfrm>
          <a:prstGeom prst="roundRect">
            <a:avLst/>
          </a:prstGeom>
          <a:solidFill>
            <a:srgbClr val="F6B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적용 전 평가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Front-end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6144187" y="2808320"/>
            <a:ext cx="983115" cy="748249"/>
          </a:xfrm>
          <a:prstGeom prst="roundRect">
            <a:avLst>
              <a:gd name="adj" fmla="val 69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Prediction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144189" y="3666107"/>
            <a:ext cx="983115" cy="721656"/>
          </a:xfrm>
          <a:prstGeom prst="roundRect">
            <a:avLst>
              <a:gd name="adj" fmla="val 69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Forecasting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5391020" y="728733"/>
            <a:ext cx="606133" cy="3354373"/>
          </a:xfrm>
          <a:prstGeom prst="rightArrow">
            <a:avLst>
              <a:gd name="adj1" fmla="val 50000"/>
              <a:gd name="adj2" fmla="val 14444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107460" y="3631024"/>
            <a:ext cx="3744415" cy="468053"/>
          </a:xfrm>
          <a:prstGeom prst="roundRect">
            <a:avLst/>
          </a:pr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유의성 검정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Significance test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233444" y="2671574"/>
            <a:ext cx="1671638" cy="921774"/>
          </a:xfrm>
          <a:prstGeom prst="roundRect">
            <a:avLst>
              <a:gd name="adj" fmla="val 9950"/>
            </a:avLst>
          </a:prstGeom>
          <a:noFill/>
          <a:ln w="31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800"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7233444" y="3593349"/>
            <a:ext cx="1671638" cy="921774"/>
          </a:xfrm>
          <a:prstGeom prst="roundRect">
            <a:avLst>
              <a:gd name="adj" fmla="val 9950"/>
            </a:avLst>
          </a:prstGeom>
          <a:noFill/>
          <a:ln w="31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800"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315993" y="2798930"/>
            <a:ext cx="1530440" cy="4680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분류 분석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Classification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7316001" y="3359321"/>
            <a:ext cx="1530439" cy="4680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회귀 분석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Regression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7316001" y="3919712"/>
            <a:ext cx="1530439" cy="4680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시계열 분석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Time Series Analysis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48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머신러닝 단계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5434" y="1064412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학습</a:t>
            </a:r>
            <a:r>
              <a:rPr lang="en-US" altLang="ko-KR" sz="2000" dirty="0">
                <a:latin typeface="+mj-ea"/>
                <a:ea typeface="+mj-ea"/>
              </a:rPr>
              <a:t>(training) vs. </a:t>
            </a:r>
            <a:r>
              <a:rPr lang="ko-KR" altLang="en-US" sz="2000" dirty="0">
                <a:latin typeface="+mj-ea"/>
                <a:ea typeface="+mj-ea"/>
              </a:rPr>
              <a:t>추론</a:t>
            </a:r>
            <a:r>
              <a:rPr lang="en-US" altLang="ko-KR" sz="2000" dirty="0">
                <a:latin typeface="+mj-ea"/>
                <a:ea typeface="+mj-ea"/>
              </a:rPr>
              <a:t>(Prediction/Inference)  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학습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훈련 데이터를 이용하여 모델을 학습하는 과정 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추론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학습된 모델을 이용하여 미래의 새로운 데이터를 추론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예측하는 과정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022118" y="4530818"/>
            <a:ext cx="6782965" cy="1348955"/>
          </a:xfrm>
          <a:prstGeom prst="roundRect">
            <a:avLst>
              <a:gd name="adj" fmla="val 4947"/>
            </a:avLst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022118" y="2266678"/>
            <a:ext cx="6782965" cy="2069934"/>
          </a:xfrm>
          <a:prstGeom prst="roundRect">
            <a:avLst>
              <a:gd name="adj" fmla="val 4947"/>
            </a:avLst>
          </a:pr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95EF30-4992-4655-8B6E-7172C8650827}"/>
              </a:ext>
            </a:extLst>
          </p:cNvPr>
          <p:cNvSpPr/>
          <p:nvPr/>
        </p:nvSpPr>
        <p:spPr>
          <a:xfrm>
            <a:off x="1243037" y="2817288"/>
            <a:ext cx="1425544" cy="504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레이블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0B48C4-D868-4628-9C56-9EBE4FCB61F9}"/>
              </a:ext>
            </a:extLst>
          </p:cNvPr>
          <p:cNvSpPr/>
          <p:nvPr/>
        </p:nvSpPr>
        <p:spPr>
          <a:xfrm>
            <a:off x="1243037" y="3609732"/>
            <a:ext cx="1425544" cy="504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독립변수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82258BB-5466-4FDC-8F15-576835E73724}"/>
              </a:ext>
            </a:extLst>
          </p:cNvPr>
          <p:cNvSpPr/>
          <p:nvPr/>
        </p:nvSpPr>
        <p:spPr>
          <a:xfrm>
            <a:off x="2894326" y="3609732"/>
            <a:ext cx="1425544" cy="504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Feature </a:t>
            </a:r>
            <a:r>
              <a:rPr lang="ko-KR" alt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추출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D31883-E1E3-4367-B3AC-9E2FB5B6B076}"/>
              </a:ext>
            </a:extLst>
          </p:cNvPr>
          <p:cNvSpPr/>
          <p:nvPr/>
        </p:nvSpPr>
        <p:spPr>
          <a:xfrm>
            <a:off x="4545615" y="3609732"/>
            <a:ext cx="1425544" cy="504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Features</a:t>
            </a:r>
            <a:endParaRPr lang="ko-KR" altLang="en-US" sz="16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5E4D0F0-CDC3-4063-9F89-230BACFE64DF}"/>
              </a:ext>
            </a:extLst>
          </p:cNvPr>
          <p:cNvSpPr/>
          <p:nvPr/>
        </p:nvSpPr>
        <p:spPr>
          <a:xfrm>
            <a:off x="6196904" y="2817644"/>
            <a:ext cx="1425544" cy="12961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머신러닝</a:t>
            </a:r>
            <a:endParaRPr lang="en-US" altLang="ko-KR" sz="16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ko-KR" alt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알고리즘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F596259-1540-476A-A052-BA6B894E1B1C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2668581" y="3861760"/>
            <a:ext cx="22574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8951D4A-76DC-4CD1-9EF3-754271E9A4C7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4319870" y="3861760"/>
            <a:ext cx="22574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CED4DC8-34D1-42B5-BBD9-69874826261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5971159" y="3861760"/>
            <a:ext cx="22574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37FD77B-616F-45B0-B62D-3810808EF3EC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668581" y="3069316"/>
            <a:ext cx="352832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6B636E2-31EB-4BFB-8CD2-7B13DE4B1AB4}"/>
              </a:ext>
            </a:extLst>
          </p:cNvPr>
          <p:cNvSpPr txBox="1"/>
          <p:nvPr/>
        </p:nvSpPr>
        <p:spPr>
          <a:xfrm>
            <a:off x="1036257" y="2328845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훈련 단계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AEA1D0-0123-4F4D-8C1F-9555F2ED2DBE}"/>
              </a:ext>
            </a:extLst>
          </p:cNvPr>
          <p:cNvSpPr/>
          <p:nvPr/>
        </p:nvSpPr>
        <p:spPr>
          <a:xfrm>
            <a:off x="1243037" y="5133002"/>
            <a:ext cx="1425544" cy="504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독립변수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4EC7146-C142-4F4E-A773-050AB3656FD3}"/>
              </a:ext>
            </a:extLst>
          </p:cNvPr>
          <p:cNvSpPr/>
          <p:nvPr/>
        </p:nvSpPr>
        <p:spPr>
          <a:xfrm>
            <a:off x="2894326" y="5133002"/>
            <a:ext cx="1425544" cy="504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Feature </a:t>
            </a:r>
            <a:r>
              <a:rPr lang="ko-KR" alt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추출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D5E093-2CCD-4B38-8817-5B96738F0363}"/>
              </a:ext>
            </a:extLst>
          </p:cNvPr>
          <p:cNvSpPr/>
          <p:nvPr/>
        </p:nvSpPr>
        <p:spPr>
          <a:xfrm>
            <a:off x="4545615" y="5133002"/>
            <a:ext cx="1425544" cy="504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Features</a:t>
            </a:r>
            <a:endParaRPr lang="ko-KR" altLang="en-US" sz="16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BA944A4-7AF3-4F72-9ED6-FA0F35F471D0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2668581" y="5385030"/>
            <a:ext cx="22574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9E97F68-ADE7-4D9C-876D-2EBB9073A223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4319870" y="5385030"/>
            <a:ext cx="22574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B3607C0-761E-4D5F-9E59-2F4D762F68EF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5971159" y="5385030"/>
            <a:ext cx="22574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3D25276-E647-43A9-97DC-4048845876FF}"/>
              </a:ext>
            </a:extLst>
          </p:cNvPr>
          <p:cNvSpPr txBox="1"/>
          <p:nvPr/>
        </p:nvSpPr>
        <p:spPr>
          <a:xfrm>
            <a:off x="1036257" y="4616288"/>
            <a:ext cx="115608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추론 단계</a:t>
            </a:r>
          </a:p>
        </p:txBody>
      </p:sp>
      <p:sp>
        <p:nvSpPr>
          <p:cNvPr id="78" name="원통형 54">
            <a:extLst>
              <a:ext uri="{FF2B5EF4-FFF2-40B4-BE49-F238E27FC236}">
                <a16:creationId xmlns:a16="http://schemas.microsoft.com/office/drawing/2014/main" id="{795205EC-58B4-41C4-98EF-577476043587}"/>
              </a:ext>
            </a:extLst>
          </p:cNvPr>
          <p:cNvSpPr/>
          <p:nvPr/>
        </p:nvSpPr>
        <p:spPr>
          <a:xfrm>
            <a:off x="6196904" y="4862185"/>
            <a:ext cx="1425544" cy="940231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학습된</a:t>
            </a:r>
            <a:endParaRPr lang="en-US" altLang="ko-KR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ko-KR" alt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모델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974C695-0851-41A4-AA01-6ABE6FB0D06A}"/>
              </a:ext>
            </a:extLst>
          </p:cNvPr>
          <p:cNvSpPr txBox="1"/>
          <p:nvPr/>
        </p:nvSpPr>
        <p:spPr>
          <a:xfrm>
            <a:off x="8026663" y="5006200"/>
            <a:ext cx="1425543" cy="630857"/>
          </a:xfrm>
          <a:prstGeom prst="rect">
            <a:avLst/>
          </a:prstGeom>
          <a:solidFill>
            <a:srgbClr val="73B2D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레이블</a:t>
            </a:r>
            <a:endParaRPr lang="en-US" altLang="ko-KR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en-US" altLang="ko-KR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</a:t>
            </a:r>
            <a:r>
              <a:rPr lang="ko-KR" alt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예측</a:t>
            </a:r>
            <a:r>
              <a:rPr lang="en-US" altLang="ko-KR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)</a:t>
            </a:r>
            <a:endParaRPr lang="ko-KR" altLang="en-US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2B48FC8-E63F-4A5A-A33F-88C91D9C1B9E}"/>
              </a:ext>
            </a:extLst>
          </p:cNvPr>
          <p:cNvCxnSpPr>
            <a:cxnSpLocks/>
            <a:stCxn id="78" idx="4"/>
            <a:endCxn id="79" idx="1"/>
          </p:cNvCxnSpPr>
          <p:nvPr/>
        </p:nvCxnSpPr>
        <p:spPr>
          <a:xfrm flipV="1">
            <a:off x="7622448" y="5321629"/>
            <a:ext cx="404215" cy="1067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아래쪽 화살표 80"/>
          <p:cNvSpPr/>
          <p:nvPr/>
        </p:nvSpPr>
        <p:spPr>
          <a:xfrm>
            <a:off x="6657648" y="4125114"/>
            <a:ext cx="504056" cy="72973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1748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패키지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pic>
        <p:nvPicPr>
          <p:cNvPr id="1025" name="_x702875240" descr="EMB0000064817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1880831"/>
            <a:ext cx="5561755" cy="449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0472" y="957127"/>
            <a:ext cx="910810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예측분석을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 위한 간단하고 효율적인 도구</a:t>
            </a:r>
            <a:endParaRPr lang="en-US" altLang="ko-KR" sz="16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상업적으로 사용 가능한 오픈소스 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BSD 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라이센스이므로 모든 사람이 사용할 수 있음</a:t>
            </a:r>
            <a:endParaRPr lang="en-US" altLang="ko-KR" sz="16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NumPy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넘파이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),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SciPy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사이파이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및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matplotlib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맷플롯립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기반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97709" y="1960698"/>
            <a:ext cx="3185808" cy="5355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kern="0" spc="-3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http://scikit-learn.org/stable/ </a:t>
            </a:r>
            <a:endParaRPr lang="en-US" altLang="ko-KR" kern="0" spc="-30" dirty="0">
              <a:solidFill>
                <a:srgbClr val="000000"/>
              </a:solidFill>
              <a:latin typeface="나눔고딕" panose="020D0604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0472" y="2496229"/>
            <a:ext cx="3697075" cy="3096343"/>
            <a:chOff x="5016038" y="1183812"/>
            <a:chExt cx="3697075" cy="3096343"/>
          </a:xfrm>
        </p:grpSpPr>
        <p:sp>
          <p:nvSpPr>
            <p:cNvPr id="11" name="모서리가 둥근 직사각형 51">
              <a:extLst>
                <a:ext uri="{FF2B5EF4-FFF2-40B4-BE49-F238E27FC236}">
                  <a16:creationId xmlns:a16="http://schemas.microsoft.com/office/drawing/2014/main" id="{831CAB02-CB3B-4693-B48C-E857A7BB6822}"/>
                </a:ext>
              </a:extLst>
            </p:cNvPr>
            <p:cNvSpPr/>
            <p:nvPr/>
          </p:nvSpPr>
          <p:spPr>
            <a:xfrm>
              <a:off x="5198531" y="1431515"/>
              <a:ext cx="3514582" cy="2848640"/>
            </a:xfrm>
            <a:prstGeom prst="roundRect">
              <a:avLst>
                <a:gd name="adj" fmla="val 3196"/>
              </a:avLst>
            </a:prstGeom>
            <a:pattFill prst="ltUpDiag">
              <a:fgClr>
                <a:schemeClr val="bg2"/>
              </a:fgClr>
              <a:bgClr>
                <a:schemeClr val="bg1"/>
              </a:bgClr>
            </a:patt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사이킷런은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분류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(Classification),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회귀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(Regression),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군집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(Clustering)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분석을 위한 다양한 클래스들이 구현되어 있으며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이를 통해 예측 모형을 만들 수 있습니다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뿐만아니라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사이킷런은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차원축소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(Dimensionality reduction),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선택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(Model selection),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전처리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(Preprocessing)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위한 많은 기능들이 구현되어 있으므로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머신러닝을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위한 필수 패키지입니다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endPara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038" y="1183812"/>
              <a:ext cx="404743" cy="495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12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+mj-ea"/>
              </a:rPr>
              <a:t>2</a:t>
            </a:r>
            <a:r>
              <a:rPr lang="ko-KR" altLang="en-US" sz="2800" dirty="0">
                <a:solidFill>
                  <a:schemeClr val="tx1"/>
                </a:solidFill>
                <a:latin typeface="+mj-ea"/>
              </a:rPr>
              <a:t>절</a:t>
            </a:r>
            <a:r>
              <a:rPr lang="en-US" altLang="ko-KR" sz="2800" dirty="0">
                <a:solidFill>
                  <a:schemeClr val="tx1"/>
                </a:solidFill>
                <a:latin typeface="+mj-ea"/>
              </a:rPr>
              <a:t>. </a:t>
            </a:r>
            <a:r>
              <a:rPr lang="ko-KR" altLang="en-US" sz="2800" dirty="0">
                <a:solidFill>
                  <a:schemeClr val="tx1"/>
                </a:solidFill>
                <a:latin typeface="+mj-ea"/>
              </a:rPr>
              <a:t>데이터 탐색</a:t>
            </a:r>
            <a:br>
              <a:rPr lang="ko-KR" altLang="en-US" sz="2800" dirty="0">
                <a:solidFill>
                  <a:schemeClr val="tx1"/>
                </a:solidFill>
                <a:latin typeface="+mj-ea"/>
              </a:rPr>
            </a:br>
            <a:endParaRPr lang="ko-KR" altLang="en-US" sz="28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92595948-85FC-4B3A-BA70-F9E48B546ACC}"/>
              </a:ext>
            </a:extLst>
          </p:cNvPr>
          <p:cNvSpPr txBox="1">
            <a:spLocks/>
          </p:cNvSpPr>
          <p:nvPr/>
        </p:nvSpPr>
        <p:spPr>
          <a:xfrm>
            <a:off x="4953000" y="1765311"/>
            <a:ext cx="4952999" cy="936104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0" lang="en-US" altLang="ko-KR" dirty="0">
                <a:solidFill>
                  <a:prstClr val="black"/>
                </a:solidFill>
                <a:latin typeface="Open Sans"/>
              </a:rPr>
              <a:t>1</a:t>
            </a:r>
            <a:r>
              <a:rPr kumimoji="0" lang="ko-KR" altLang="en-US" dirty="0">
                <a:solidFill>
                  <a:prstClr val="black"/>
                </a:solidFill>
                <a:latin typeface="Open Sans"/>
              </a:rPr>
              <a:t>장</a:t>
            </a:r>
            <a:r>
              <a:rPr kumimoji="0" lang="en-US" altLang="ko-KR" dirty="0">
                <a:solidFill>
                  <a:prstClr val="black"/>
                </a:solidFill>
                <a:latin typeface="Open Sans"/>
              </a:rPr>
              <a:t>. </a:t>
            </a:r>
            <a:r>
              <a:rPr kumimoji="0" lang="ko-KR" altLang="en-US" dirty="0" err="1">
                <a:solidFill>
                  <a:prstClr val="black"/>
                </a:solidFill>
                <a:latin typeface="Open Sans"/>
              </a:rPr>
              <a:t>머신러닝</a:t>
            </a:r>
            <a:r>
              <a:rPr kumimoji="0" lang="ko-KR" altLang="en-US" dirty="0">
                <a:solidFill>
                  <a:prstClr val="black"/>
                </a:solidFill>
                <a:latin typeface="Open Sans"/>
              </a:rPr>
              <a:t> 시작하기</a:t>
            </a:r>
          </a:p>
        </p:txBody>
      </p:sp>
    </p:spTree>
    <p:extLst>
      <p:ext uri="{BB962C8B-B14F-4D97-AF65-F5344CB8AC3E}">
        <p14:creationId xmlns:p14="http://schemas.microsoft.com/office/powerpoint/2010/main" val="1964348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</a:t>
            </a:r>
            <a:r>
              <a:rPr lang="en-US" altLang="ko-KR" dirty="0"/>
              <a:t>(Chart)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12775" y="1116013"/>
            <a:ext cx="9293225" cy="51927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400" dirty="0"/>
              <a:t>대량 데이터의 전반적인 형태를 조사하고 데이터의 변환과 축약</a:t>
            </a:r>
          </a:p>
          <a:p>
            <a:endParaRPr lang="ko-KR" altLang="en-US" sz="2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51776"/>
              </p:ext>
            </p:extLst>
          </p:nvPr>
        </p:nvGraphicFramePr>
        <p:xfrm>
          <a:off x="351150" y="1607666"/>
          <a:ext cx="9252942" cy="4488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209">
                  <a:extLst>
                    <a:ext uri="{9D8B030D-6E8A-4147-A177-3AD203B41FA5}">
                      <a16:colId xmlns:a16="http://schemas.microsoft.com/office/drawing/2014/main" val="506970935"/>
                    </a:ext>
                  </a:extLst>
                </a:gridCol>
                <a:gridCol w="3534888">
                  <a:extLst>
                    <a:ext uri="{9D8B030D-6E8A-4147-A177-3AD203B41FA5}">
                      <a16:colId xmlns:a16="http://schemas.microsoft.com/office/drawing/2014/main" val="308972339"/>
                    </a:ext>
                  </a:extLst>
                </a:gridCol>
                <a:gridCol w="4332845">
                  <a:extLst>
                    <a:ext uri="{9D8B030D-6E8A-4147-A177-3AD203B41FA5}">
                      <a16:colId xmlns:a16="http://schemas.microsoft.com/office/drawing/2014/main" val="2054316188"/>
                    </a:ext>
                  </a:extLst>
                </a:gridCol>
              </a:tblGrid>
              <a:tr h="3286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변수 차트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그래프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데이터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60821444"/>
                  </a:ext>
                </a:extLst>
              </a:tr>
              <a:tr h="32864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단일 변수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차트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막대 그래프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Bar chart)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이산형 변수의 빈도수 분포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36325916"/>
                  </a:ext>
                </a:extLst>
              </a:tr>
              <a:tr h="328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파이 그래프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Pie chart)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이산형 변수의 빈도수 분포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466919754"/>
                  </a:ext>
                </a:extLst>
              </a:tr>
              <a:tr h="328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히스토그램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Histogram)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연속형 변수의 빈도수 분포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49789991"/>
                  </a:ext>
                </a:extLst>
              </a:tr>
              <a:tr h="32864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두 변수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차트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선 그래프</a:t>
                      </a:r>
                      <a:r>
                        <a:rPr lang="en-US" altLang="ko-KR" sz="1400" kern="0" spc="-50" dirty="0">
                          <a:effectLst/>
                        </a:rPr>
                        <a:t>(</a:t>
                      </a:r>
                      <a:r>
                        <a:rPr lang="en-US" sz="1400" kern="0" spc="-50" dirty="0">
                          <a:effectLst/>
                        </a:rPr>
                        <a:t>Line graph)</a:t>
                      </a:r>
                      <a:endParaRPr lang="en-US" sz="14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effectLst/>
                        </a:rPr>
                        <a:t>X</a:t>
                      </a:r>
                      <a:r>
                        <a:rPr lang="ko-KR" altLang="en-US" sz="1400" kern="0" spc="-50">
                          <a:effectLst/>
                        </a:rPr>
                        <a:t>축과 </a:t>
                      </a:r>
                      <a:r>
                        <a:rPr lang="en-US" altLang="ko-KR" sz="1400" kern="0" spc="-50">
                          <a:effectLst/>
                        </a:rPr>
                        <a:t>Y</a:t>
                      </a:r>
                      <a:r>
                        <a:rPr lang="ko-KR" altLang="en-US" sz="1400" kern="0" spc="-50">
                          <a:effectLst/>
                        </a:rPr>
                        <a:t>축에 변수를 할당하여 선으로 연결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49573028"/>
                  </a:ext>
                </a:extLst>
              </a:tr>
              <a:tr h="328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시계열 그래프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Time series plot)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effectLst/>
                        </a:rPr>
                        <a:t>X</a:t>
                      </a:r>
                      <a:r>
                        <a:rPr lang="ko-KR" altLang="en-US" sz="1400" kern="0" spc="-50">
                          <a:effectLst/>
                        </a:rPr>
                        <a:t>축에 시간 변수를 할당한 </a:t>
                      </a:r>
                      <a:r>
                        <a:rPr lang="en-US" altLang="ko-KR" sz="1400" kern="0" spc="-50">
                          <a:effectLst/>
                        </a:rPr>
                        <a:t>Line graph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04075437"/>
                  </a:ext>
                </a:extLst>
              </a:tr>
              <a:tr h="328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산점도 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Scatter plot)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두 개의 연속형 변수의 관계 분석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ko-KR" altLang="en-US" sz="1400" kern="0" spc="-50">
                          <a:effectLst/>
                        </a:rPr>
                        <a:t>상관관계</a:t>
                      </a:r>
                      <a:r>
                        <a:rPr lang="en-US" altLang="ko-KR" sz="1400" kern="0" spc="-50">
                          <a:effectLst/>
                        </a:rPr>
                        <a:t>, </a:t>
                      </a:r>
                      <a:r>
                        <a:rPr lang="ko-KR" altLang="en-US" sz="1400" kern="0" spc="-50">
                          <a:effectLst/>
                        </a:rPr>
                        <a:t>산포</a:t>
                      </a:r>
                      <a:r>
                        <a:rPr lang="en-US" altLang="ko-KR" sz="1400" kern="0" spc="-50">
                          <a:effectLst/>
                        </a:rPr>
                        <a:t>)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42315124"/>
                  </a:ext>
                </a:extLst>
              </a:tr>
              <a:tr h="32864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다중 변수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차트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모자이크 플롯</a:t>
                      </a:r>
                      <a:r>
                        <a:rPr lang="en-US" altLang="ko-KR" sz="1400" kern="0" spc="-50">
                          <a:effectLst/>
                        </a:rPr>
                        <a:t>(Mosaic plot)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이산형 데이터의 다차원 도수 분포표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67015839"/>
                  </a:ext>
                </a:extLst>
              </a:tr>
              <a:tr h="619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스타 차트 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Star chart)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각 데이터가 </a:t>
                      </a:r>
                      <a:r>
                        <a:rPr lang="ko-KR" altLang="en-US" sz="1400" kern="0" spc="-50" dirty="0" err="1">
                          <a:effectLst/>
                        </a:rPr>
                        <a:t>변수별로</a:t>
                      </a:r>
                      <a:r>
                        <a:rPr lang="ko-KR" altLang="en-US" sz="1400" kern="0" spc="-50" dirty="0">
                          <a:effectLst/>
                        </a:rPr>
                        <a:t> 전체 데이터 중에서 최솟값과 최댓값 중 어느 정도의 위치에 있는지 확인</a:t>
                      </a:r>
                      <a:r>
                        <a:rPr lang="en-US" altLang="ko-KR" sz="1400" kern="0" spc="-50" dirty="0">
                          <a:effectLst/>
                        </a:rPr>
                        <a:t>(Radar chart)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24218786"/>
                  </a:ext>
                </a:extLst>
              </a:tr>
              <a:tr h="619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평행 좌표 그래프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Parallel coordinate plot)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변수의 수만큼 평행 좌표선을 만들고 각 변수의 관측값을 좌표선에 점으로 표시한 후 이를 선으로 연결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13209366"/>
                  </a:ext>
                </a:extLst>
              </a:tr>
              <a:tr h="619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체르노프 얼굴 그래프 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Chernoff face diagram)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사람 얼굴의 가로 너비</a:t>
                      </a:r>
                      <a:r>
                        <a:rPr lang="en-US" altLang="ko-KR" sz="1400" kern="0" spc="-50" dirty="0">
                          <a:effectLst/>
                        </a:rPr>
                        <a:t>, </a:t>
                      </a:r>
                      <a:r>
                        <a:rPr lang="ko-KR" altLang="en-US" sz="1400" kern="0" spc="-50" dirty="0">
                          <a:effectLst/>
                        </a:rPr>
                        <a:t>세로 높이</a:t>
                      </a:r>
                      <a:r>
                        <a:rPr lang="en-US" altLang="ko-KR" sz="1400" kern="0" spc="-50" dirty="0">
                          <a:effectLst/>
                        </a:rPr>
                        <a:t>, </a:t>
                      </a:r>
                      <a:r>
                        <a:rPr lang="ko-KR" altLang="en-US" sz="1400" kern="0" spc="-50" dirty="0">
                          <a:effectLst/>
                        </a:rPr>
                        <a:t>눈</a:t>
                      </a:r>
                      <a:r>
                        <a:rPr lang="en-US" altLang="ko-KR" sz="1400" kern="0" spc="-50" dirty="0">
                          <a:effectLst/>
                        </a:rPr>
                        <a:t>, </a:t>
                      </a:r>
                      <a:r>
                        <a:rPr lang="ko-KR" altLang="en-US" sz="1400" kern="0" spc="-50" dirty="0">
                          <a:effectLst/>
                        </a:rPr>
                        <a:t>코</a:t>
                      </a:r>
                      <a:r>
                        <a:rPr lang="en-US" altLang="ko-KR" sz="1400" kern="0" spc="-50" dirty="0">
                          <a:effectLst/>
                        </a:rPr>
                        <a:t>, </a:t>
                      </a:r>
                      <a:r>
                        <a:rPr lang="ko-KR" altLang="en-US" sz="1400" kern="0" spc="-50" dirty="0">
                          <a:effectLst/>
                        </a:rPr>
                        <a:t>입</a:t>
                      </a:r>
                      <a:r>
                        <a:rPr lang="en-US" altLang="ko-KR" sz="1400" kern="0" spc="-50" dirty="0">
                          <a:effectLst/>
                        </a:rPr>
                        <a:t>, </a:t>
                      </a:r>
                      <a:r>
                        <a:rPr lang="ko-KR" altLang="en-US" sz="1400" kern="0" spc="-50" dirty="0">
                          <a:effectLst/>
                        </a:rPr>
                        <a:t>귀 등 각 부위를 변수로 대체하여 시각화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9402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94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통계 요약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82342"/>
              </p:ext>
            </p:extLst>
          </p:nvPr>
        </p:nvGraphicFramePr>
        <p:xfrm>
          <a:off x="694515" y="2634803"/>
          <a:ext cx="8534400" cy="328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4097">
                  <a:extLst>
                    <a:ext uri="{9D8B030D-6E8A-4147-A177-3AD203B41FA5}">
                      <a16:colId xmlns:a16="http://schemas.microsoft.com/office/drawing/2014/main" val="1757997502"/>
                    </a:ext>
                  </a:extLst>
                </a:gridCol>
                <a:gridCol w="5320303">
                  <a:extLst>
                    <a:ext uri="{9D8B030D-6E8A-4147-A177-3AD203B41FA5}">
                      <a16:colId xmlns:a16="http://schemas.microsoft.com/office/drawing/2014/main" val="591473708"/>
                    </a:ext>
                  </a:extLst>
                </a:gridCol>
              </a:tblGrid>
              <a:tr h="2212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이름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설명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66734349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분산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Variance)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각 데이터의 값과 평균과의 차이를 제곱하여 합한 후 이를 데이터수로 나눈 값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42268102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표준 편차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Standard deviation)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분산의 제곱근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01924733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변이계수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Coefficient of variation)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표준편차를 평균으로 나눈 값</a:t>
                      </a:r>
                      <a:r>
                        <a:rPr lang="en-US" altLang="ko-KR" sz="1400" kern="0" spc="-50">
                          <a:effectLst/>
                        </a:rPr>
                        <a:t>, </a:t>
                      </a:r>
                      <a:r>
                        <a:rPr lang="ko-KR" altLang="en-US" sz="1400" kern="0" spc="-50">
                          <a:effectLst/>
                        </a:rPr>
                        <a:t>변이계수간 비교가 가능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08690230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백분위수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Percentile)	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데이터를 순서대로 나열할 경우 이하 값의 개수가 </a:t>
                      </a:r>
                      <a:r>
                        <a:rPr lang="en-US" altLang="ko-KR" sz="1400" kern="0" spc="-50">
                          <a:effectLst/>
                        </a:rPr>
                        <a:t>p%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6176377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일사분위수</a:t>
                      </a:r>
                      <a:r>
                        <a:rPr lang="en-US" altLang="ko-KR" sz="1400" kern="0" spc="-50">
                          <a:effectLst/>
                        </a:rPr>
                        <a:t>(1</a:t>
                      </a:r>
                      <a:r>
                        <a:rPr lang="en-US" sz="1400" kern="0" spc="-50">
                          <a:effectLst/>
                        </a:rPr>
                        <a:t>st quartile)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Q1, 25% </a:t>
                      </a:r>
                      <a:r>
                        <a:rPr lang="ko-KR" altLang="en-US" sz="1400" kern="0" spc="-50">
                          <a:effectLst/>
                        </a:rPr>
                        <a:t>백분위수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30674908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이사분위수</a:t>
                      </a:r>
                      <a:r>
                        <a:rPr lang="en-US" altLang="ko-KR" sz="1400" kern="0" spc="-50">
                          <a:effectLst/>
                        </a:rPr>
                        <a:t>(2</a:t>
                      </a:r>
                      <a:r>
                        <a:rPr lang="en-US" sz="1400" kern="0" spc="-50">
                          <a:effectLst/>
                        </a:rPr>
                        <a:t>nd quartile), </a:t>
                      </a:r>
                      <a:r>
                        <a:rPr lang="ko-KR" altLang="en-US" sz="1400" kern="0" spc="-50">
                          <a:effectLst/>
                        </a:rPr>
                        <a:t>중앙값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Median)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Q2, 50% </a:t>
                      </a:r>
                      <a:r>
                        <a:rPr lang="ko-KR" altLang="en-US" sz="1400" kern="0" spc="-50">
                          <a:effectLst/>
                        </a:rPr>
                        <a:t>백분위수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54186726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삼사분위수</a:t>
                      </a:r>
                      <a:r>
                        <a:rPr lang="en-US" altLang="ko-KR" sz="1400" kern="0" spc="-50">
                          <a:effectLst/>
                        </a:rPr>
                        <a:t>(3</a:t>
                      </a:r>
                      <a:r>
                        <a:rPr lang="en-US" sz="1400" kern="0" spc="-50">
                          <a:effectLst/>
                        </a:rPr>
                        <a:t>rd quartile)	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Q3, 75% </a:t>
                      </a:r>
                      <a:r>
                        <a:rPr lang="ko-KR" altLang="en-US" sz="1400" kern="0" spc="-50">
                          <a:effectLst/>
                        </a:rPr>
                        <a:t>백분위수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90646358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범위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en-US" sz="1400" kern="0" spc="-50">
                          <a:effectLst/>
                        </a:rPr>
                        <a:t>Range)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최댓값 </a:t>
                      </a:r>
                      <a:r>
                        <a:rPr lang="en-US" altLang="ko-KR" sz="1400" kern="0" spc="-50">
                          <a:effectLst/>
                        </a:rPr>
                        <a:t>– </a:t>
                      </a:r>
                      <a:r>
                        <a:rPr lang="ko-KR" altLang="en-US" sz="1400" kern="0" spc="-50">
                          <a:effectLst/>
                        </a:rPr>
                        <a:t>최솟값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408965454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IQR(InterQuartile Range)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사분위수 범위</a:t>
                      </a:r>
                      <a:r>
                        <a:rPr lang="en-US" altLang="ko-KR" sz="1400" kern="0" spc="-50">
                          <a:effectLst/>
                        </a:rPr>
                        <a:t>, Q3 – Q1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47506299"/>
                  </a:ext>
                </a:extLst>
              </a:tr>
              <a:tr h="2212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사분위수 그래프</a:t>
                      </a:r>
                      <a:r>
                        <a:rPr lang="en-US" altLang="ko-KR" sz="1400" kern="0" spc="-50">
                          <a:effectLst/>
                        </a:rPr>
                        <a:t>(Box-whisker plot)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 err="1">
                          <a:effectLst/>
                        </a:rPr>
                        <a:t>사분위수</a:t>
                      </a:r>
                      <a:r>
                        <a:rPr lang="ko-KR" altLang="en-US" sz="1400" kern="0" spc="-50" dirty="0">
                          <a:effectLst/>
                        </a:rPr>
                        <a:t> 등을 이용하여 그린 데이터의 요약 그림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07082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40C8FD5-3B05-48FB-BA56-83D8CD6F4BC1}"/>
              </a:ext>
            </a:extLst>
          </p:cNvPr>
          <p:cNvSpPr txBox="1"/>
          <p:nvPr/>
        </p:nvSpPr>
        <p:spPr>
          <a:xfrm>
            <a:off x="694515" y="1085277"/>
            <a:ext cx="851697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도수분포표 </a:t>
            </a:r>
            <a:r>
              <a:rPr lang="en-US" altLang="ko-KR" sz="1800" dirty="0">
                <a:latin typeface="+mj-ea"/>
                <a:ea typeface="+mj-ea"/>
              </a:rPr>
              <a:t>(Frequency table)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도수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백분율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상대 도수</a:t>
            </a:r>
            <a:r>
              <a:rPr lang="en-US" altLang="ko-KR" sz="1600" dirty="0">
                <a:latin typeface="+mj-ea"/>
                <a:ea typeface="+mj-ea"/>
              </a:rPr>
              <a:t>), </a:t>
            </a:r>
            <a:r>
              <a:rPr lang="ko-KR" altLang="en-US" sz="1600" dirty="0">
                <a:latin typeface="+mj-ea"/>
                <a:ea typeface="+mj-ea"/>
              </a:rPr>
              <a:t>누적 백분율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유효 백분율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 err="1">
                <a:latin typeface="+mj-ea"/>
                <a:ea typeface="+mj-ea"/>
              </a:rPr>
              <a:t>결측값</a:t>
            </a:r>
            <a:r>
              <a:rPr lang="ko-KR" altLang="en-US" sz="1600" dirty="0">
                <a:latin typeface="+mj-ea"/>
                <a:ea typeface="+mj-ea"/>
              </a:rPr>
              <a:t> 제외</a:t>
            </a:r>
            <a:r>
              <a:rPr lang="en-US" altLang="ko-KR" sz="1600" dirty="0">
                <a:latin typeface="+mj-ea"/>
                <a:ea typeface="+mj-ea"/>
              </a:rPr>
              <a:t>), </a:t>
            </a:r>
            <a:r>
              <a:rPr lang="ko-KR" altLang="en-US" sz="1600" dirty="0">
                <a:latin typeface="+mj-ea"/>
                <a:ea typeface="+mj-ea"/>
              </a:rPr>
              <a:t>누적 유효 백분율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중심 위치 측도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평균 </a:t>
            </a:r>
            <a:r>
              <a:rPr lang="en-US" altLang="ko-KR" sz="1600" dirty="0">
                <a:latin typeface="+mj-ea"/>
                <a:ea typeface="+mj-ea"/>
              </a:rPr>
              <a:t>(mean, </a:t>
            </a:r>
            <a:r>
              <a:rPr lang="ko-KR" altLang="en-US" sz="1600" dirty="0">
                <a:latin typeface="+mj-ea"/>
                <a:ea typeface="+mj-ea"/>
              </a:rPr>
              <a:t>모평균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표본 평균</a:t>
            </a:r>
            <a:r>
              <a:rPr lang="en-US" altLang="ko-KR" sz="1600" dirty="0">
                <a:latin typeface="+mj-ea"/>
                <a:ea typeface="+mj-ea"/>
              </a:rPr>
              <a:t>), </a:t>
            </a:r>
            <a:r>
              <a:rPr lang="ko-KR" altLang="en-US" sz="1600" dirty="0">
                <a:latin typeface="+mj-ea"/>
                <a:ea typeface="+mj-ea"/>
              </a:rPr>
              <a:t>중앙값 </a:t>
            </a:r>
            <a:r>
              <a:rPr lang="en-US" altLang="ko-KR" sz="1600" dirty="0">
                <a:latin typeface="+mj-ea"/>
                <a:ea typeface="+mj-ea"/>
              </a:rPr>
              <a:t>(median), </a:t>
            </a:r>
            <a:r>
              <a:rPr lang="ko-KR" altLang="en-US" sz="1600" dirty="0" err="1">
                <a:latin typeface="+mj-ea"/>
                <a:ea typeface="+mj-ea"/>
              </a:rPr>
              <a:t>최빈값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(mode)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산포의 측도</a:t>
            </a:r>
            <a:endParaRPr lang="en-US" altLang="ko-KR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199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왜도와</a:t>
            </a:r>
            <a:r>
              <a:rPr lang="ko-KR" altLang="en-US" dirty="0"/>
              <a:t> 첨도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12775" y="1116013"/>
            <a:ext cx="9293225" cy="51927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000" dirty="0" err="1"/>
              <a:t>왜도와</a:t>
            </a:r>
            <a:r>
              <a:rPr lang="ko-KR" altLang="en-US" sz="2000" dirty="0"/>
              <a:t> 첨도 </a:t>
            </a:r>
            <a:r>
              <a:rPr lang="en-US" altLang="ko-KR" sz="2000" dirty="0"/>
              <a:t>(skewness and kurtosis)</a:t>
            </a:r>
            <a:endParaRPr lang="ko-KR" altLang="en-US" sz="2000" dirty="0"/>
          </a:p>
          <a:p>
            <a:pPr lvl="1"/>
            <a:r>
              <a:rPr lang="ko-KR" altLang="en-US" sz="2000" dirty="0"/>
              <a:t>왜도 </a:t>
            </a:r>
            <a:r>
              <a:rPr lang="en-US" altLang="ko-KR" sz="2000" dirty="0"/>
              <a:t>: </a:t>
            </a:r>
            <a:r>
              <a:rPr lang="ko-KR" altLang="en-US" sz="2000" dirty="0"/>
              <a:t>표본 데이터의 대칭성 측정</a:t>
            </a:r>
            <a:r>
              <a:rPr lang="en-US" altLang="ko-KR" sz="2000" dirty="0"/>
              <a:t>, </a:t>
            </a:r>
            <a:r>
              <a:rPr lang="ko-KR" altLang="en-US" sz="2000" dirty="0"/>
              <a:t>음수</a:t>
            </a:r>
            <a:r>
              <a:rPr lang="en-US" altLang="ko-KR" sz="2000" dirty="0"/>
              <a:t>. </a:t>
            </a:r>
            <a:r>
              <a:rPr lang="ko-KR" altLang="en-US" sz="2000" dirty="0"/>
              <a:t>왼 꼬리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0. </a:t>
            </a:r>
            <a:r>
              <a:rPr lang="ko-KR" altLang="en-US" sz="2000" dirty="0"/>
              <a:t>대칭</a:t>
            </a:r>
            <a:r>
              <a:rPr lang="en-US" altLang="ko-KR" sz="2000" dirty="0"/>
              <a:t>, </a:t>
            </a:r>
            <a:r>
              <a:rPr lang="ko-KR" altLang="en-US" sz="2000" dirty="0"/>
              <a:t>양수</a:t>
            </a:r>
            <a:r>
              <a:rPr lang="en-US" altLang="ko-KR" sz="2000" dirty="0"/>
              <a:t>. </a:t>
            </a:r>
            <a:r>
              <a:rPr lang="ko-KR" altLang="en-US" sz="2000" dirty="0"/>
              <a:t>오른 꼬리</a:t>
            </a:r>
          </a:p>
          <a:p>
            <a:pPr lvl="1"/>
            <a:r>
              <a:rPr lang="ko-KR" altLang="en-US" sz="2000" dirty="0"/>
              <a:t>첨도 </a:t>
            </a:r>
            <a:r>
              <a:rPr lang="en-US" altLang="ko-KR" sz="2000" dirty="0"/>
              <a:t>: </a:t>
            </a:r>
            <a:r>
              <a:rPr lang="ko-KR" altLang="en-US" sz="2000" dirty="0"/>
              <a:t>음수</a:t>
            </a:r>
            <a:r>
              <a:rPr lang="en-US" altLang="ko-KR" sz="2000" dirty="0"/>
              <a:t>. </a:t>
            </a:r>
            <a:r>
              <a:rPr lang="ko-KR" altLang="en-US" sz="2000" dirty="0"/>
              <a:t>낮은 봉우리</a:t>
            </a:r>
            <a:r>
              <a:rPr lang="en-US" altLang="ko-KR" sz="2000" dirty="0"/>
              <a:t>, 0. </a:t>
            </a:r>
            <a:r>
              <a:rPr lang="ko-KR" altLang="en-US" sz="2000" dirty="0" err="1"/>
              <a:t>정규분포와</a:t>
            </a:r>
            <a:r>
              <a:rPr lang="ko-KR" altLang="en-US" sz="2000" dirty="0"/>
              <a:t> 같은 봉우리 높이</a:t>
            </a:r>
            <a:r>
              <a:rPr lang="en-US" altLang="ko-KR" sz="2000" dirty="0"/>
              <a:t>, </a:t>
            </a:r>
            <a:r>
              <a:rPr lang="ko-KR" altLang="en-US" sz="2000" dirty="0"/>
              <a:t>양수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봉우리</a:t>
            </a:r>
          </a:p>
          <a:p>
            <a:endParaRPr lang="en-US" altLang="ko-KR" sz="2000" dirty="0" err="1"/>
          </a:p>
        </p:txBody>
      </p:sp>
      <p:cxnSp>
        <p:nvCxnSpPr>
          <p:cNvPr id="5" name="직선 연결선 4"/>
          <p:cNvCxnSpPr/>
          <p:nvPr/>
        </p:nvCxnSpPr>
        <p:spPr>
          <a:xfrm>
            <a:off x="4780344" y="3414532"/>
            <a:ext cx="184037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002683" y="3402957"/>
            <a:ext cx="184037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780344" y="5636871"/>
            <a:ext cx="184037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002683" y="5625296"/>
            <a:ext cx="184037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80344" y="3460832"/>
            <a:ext cx="1838965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Negative Skew(S&lt;0)</a:t>
            </a:r>
          </a:p>
          <a:p>
            <a:pPr>
              <a:spcBef>
                <a:spcPts val="300"/>
              </a:spcBef>
            </a:pP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왼쪽으로 긴 꼬리</a:t>
            </a:r>
            <a:endParaRPr lang="en-US" altLang="ko-KR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오른쪽으로 치우친 분포</a:t>
            </a:r>
            <a:endParaRPr lang="en-US" altLang="ko-KR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시험성적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119" y="3460832"/>
            <a:ext cx="1715534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Positive Skew(S&gt;0)</a:t>
            </a:r>
          </a:p>
          <a:p>
            <a:pPr>
              <a:spcBef>
                <a:spcPts val="300"/>
              </a:spcBef>
            </a:pP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오른쪽으로 긴 꼬리</a:t>
            </a:r>
            <a:endParaRPr lang="en-US" altLang="ko-KR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왼쪽으로 치우친 분포</a:t>
            </a:r>
            <a:endParaRPr lang="en-US" altLang="ko-KR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소득자료</a:t>
            </a:r>
          </a:p>
        </p:txBody>
      </p:sp>
      <p:sp>
        <p:nvSpPr>
          <p:cNvPr id="17" name="자유형 16"/>
          <p:cNvSpPr/>
          <p:nvPr/>
        </p:nvSpPr>
        <p:spPr>
          <a:xfrm>
            <a:off x="4992192" y="2804767"/>
            <a:ext cx="1431758" cy="543291"/>
          </a:xfrm>
          <a:custGeom>
            <a:avLst/>
            <a:gdLst>
              <a:gd name="connsiteX0" fmla="*/ 0 w 1431758"/>
              <a:gd name="connsiteY0" fmla="*/ 542906 h 543291"/>
              <a:gd name="connsiteX1" fmla="*/ 372979 w 1431758"/>
              <a:gd name="connsiteY1" fmla="*/ 518842 h 543291"/>
              <a:gd name="connsiteX2" fmla="*/ 577515 w 1431758"/>
              <a:gd name="connsiteY2" fmla="*/ 386495 h 543291"/>
              <a:gd name="connsiteX3" fmla="*/ 950494 w 1431758"/>
              <a:gd name="connsiteY3" fmla="*/ 1484 h 543291"/>
              <a:gd name="connsiteX4" fmla="*/ 1431758 w 1431758"/>
              <a:gd name="connsiteY4" fmla="*/ 542906 h 54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1758" h="543291">
                <a:moveTo>
                  <a:pt x="0" y="542906"/>
                </a:moveTo>
                <a:cubicBezTo>
                  <a:pt x="138363" y="543908"/>
                  <a:pt x="276727" y="544910"/>
                  <a:pt x="372979" y="518842"/>
                </a:cubicBezTo>
                <a:cubicBezTo>
                  <a:pt x="469231" y="492774"/>
                  <a:pt x="481263" y="472721"/>
                  <a:pt x="577515" y="386495"/>
                </a:cubicBezTo>
                <a:cubicBezTo>
                  <a:pt x="673767" y="300269"/>
                  <a:pt x="808120" y="-24584"/>
                  <a:pt x="950494" y="1484"/>
                </a:cubicBezTo>
                <a:cubicBezTo>
                  <a:pt x="1092868" y="27552"/>
                  <a:pt x="1262313" y="285229"/>
                  <a:pt x="1431758" y="542906"/>
                </a:cubicBezTo>
              </a:path>
            </a:pathLst>
          </a:custGeom>
          <a:noFill/>
          <a:ln>
            <a:solidFill>
              <a:srgbClr val="F86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 flipH="1">
            <a:off x="7182119" y="2804767"/>
            <a:ext cx="1431758" cy="543291"/>
          </a:xfrm>
          <a:custGeom>
            <a:avLst/>
            <a:gdLst>
              <a:gd name="connsiteX0" fmla="*/ 0 w 1431758"/>
              <a:gd name="connsiteY0" fmla="*/ 542906 h 543291"/>
              <a:gd name="connsiteX1" fmla="*/ 372979 w 1431758"/>
              <a:gd name="connsiteY1" fmla="*/ 518842 h 543291"/>
              <a:gd name="connsiteX2" fmla="*/ 577515 w 1431758"/>
              <a:gd name="connsiteY2" fmla="*/ 386495 h 543291"/>
              <a:gd name="connsiteX3" fmla="*/ 950494 w 1431758"/>
              <a:gd name="connsiteY3" fmla="*/ 1484 h 543291"/>
              <a:gd name="connsiteX4" fmla="*/ 1431758 w 1431758"/>
              <a:gd name="connsiteY4" fmla="*/ 542906 h 54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1758" h="543291">
                <a:moveTo>
                  <a:pt x="0" y="542906"/>
                </a:moveTo>
                <a:cubicBezTo>
                  <a:pt x="138363" y="543908"/>
                  <a:pt x="276727" y="544910"/>
                  <a:pt x="372979" y="518842"/>
                </a:cubicBezTo>
                <a:cubicBezTo>
                  <a:pt x="469231" y="492774"/>
                  <a:pt x="481263" y="472721"/>
                  <a:pt x="577515" y="386495"/>
                </a:cubicBezTo>
                <a:cubicBezTo>
                  <a:pt x="673767" y="300269"/>
                  <a:pt x="808120" y="-24584"/>
                  <a:pt x="950494" y="1484"/>
                </a:cubicBezTo>
                <a:cubicBezTo>
                  <a:pt x="1092868" y="27552"/>
                  <a:pt x="1262313" y="285229"/>
                  <a:pt x="1431758" y="542906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57478" y="2459361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6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왜도</a:t>
            </a:r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(Skewness)</a:t>
            </a:r>
            <a:endParaRPr lang="ko-KR" altLang="en-US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7478" y="4564240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6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첨도</a:t>
            </a:r>
            <a:r>
              <a:rPr lang="en-US" altLang="ko-KR" sz="16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(Kurtosis)</a:t>
            </a:r>
            <a:endParaRPr lang="ko-KR" altLang="en-US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967993" y="5267129"/>
            <a:ext cx="1359569" cy="264695"/>
          </a:xfrm>
          <a:custGeom>
            <a:avLst/>
            <a:gdLst>
              <a:gd name="connsiteX0" fmla="*/ 0 w 1359569"/>
              <a:gd name="connsiteY0" fmla="*/ 264695 h 264695"/>
              <a:gd name="connsiteX1" fmla="*/ 661737 w 1359569"/>
              <a:gd name="connsiteY1" fmla="*/ 0 h 264695"/>
              <a:gd name="connsiteX2" fmla="*/ 1359569 w 1359569"/>
              <a:gd name="connsiteY2" fmla="*/ 264695 h 26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9569" h="264695">
                <a:moveTo>
                  <a:pt x="0" y="264695"/>
                </a:moveTo>
                <a:cubicBezTo>
                  <a:pt x="217571" y="132347"/>
                  <a:pt x="435142" y="0"/>
                  <a:pt x="661737" y="0"/>
                </a:cubicBezTo>
                <a:cubicBezTo>
                  <a:pt x="888332" y="0"/>
                  <a:pt x="1123950" y="132347"/>
                  <a:pt x="1359569" y="264695"/>
                </a:cubicBezTo>
              </a:path>
            </a:pathLst>
          </a:custGeom>
          <a:noFill/>
          <a:ln>
            <a:solidFill>
              <a:srgbClr val="F86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7501764" y="4667889"/>
            <a:ext cx="842211" cy="866280"/>
          </a:xfrm>
          <a:custGeom>
            <a:avLst/>
            <a:gdLst>
              <a:gd name="connsiteX0" fmla="*/ 0 w 842211"/>
              <a:gd name="connsiteY0" fmla="*/ 854249 h 866280"/>
              <a:gd name="connsiteX1" fmla="*/ 372979 w 842211"/>
              <a:gd name="connsiteY1" fmla="*/ 7 h 866280"/>
              <a:gd name="connsiteX2" fmla="*/ 842211 w 842211"/>
              <a:gd name="connsiteY2" fmla="*/ 866280 h 86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211" h="866280">
                <a:moveTo>
                  <a:pt x="0" y="854249"/>
                </a:moveTo>
                <a:cubicBezTo>
                  <a:pt x="116305" y="426125"/>
                  <a:pt x="232611" y="-1998"/>
                  <a:pt x="372979" y="7"/>
                </a:cubicBezTo>
                <a:cubicBezTo>
                  <a:pt x="513347" y="2012"/>
                  <a:pt x="677779" y="434146"/>
                  <a:pt x="842211" y="86628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0344" y="5712783"/>
            <a:ext cx="207460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Negative Kurtosis(K&lt;0)</a:t>
            </a:r>
          </a:p>
          <a:p>
            <a:pPr>
              <a:spcBef>
                <a:spcPts val="300"/>
              </a:spcBef>
            </a:pP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정규분포보다</a:t>
            </a: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납작한 분포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5139" y="5712783"/>
            <a:ext cx="1964320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Positive Kurtosis(K&gt;0)</a:t>
            </a:r>
          </a:p>
          <a:p>
            <a:pPr>
              <a:spcBef>
                <a:spcPts val="300"/>
              </a:spcBef>
            </a:pP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정규분포보다</a:t>
            </a: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뾰족한 분포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4129" y="2459361"/>
            <a:ext cx="3721105" cy="205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3500" lv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900"/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kern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as np</a:t>
            </a:r>
          </a:p>
          <a:p>
            <a:pPr marR="63500" lv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kern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scipy.stats</a:t>
            </a: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import kurtosis, skew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  <a:p>
            <a:pPr marR="63500" lv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data = </a:t>
            </a:r>
            <a:r>
              <a:rPr lang="en-US" altLang="ko-KR" kern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np.random.normal</a:t>
            </a: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(0, 1, 10000000)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  <a:p>
            <a:pPr marR="63500" lv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print("mean : ", </a:t>
            </a:r>
            <a:r>
              <a:rPr lang="en-US" altLang="ko-KR" kern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np.mean</a:t>
            </a: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(data))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  <a:p>
            <a:pPr marR="63500" lv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en-US" altLang="ko-KR" kern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: ", </a:t>
            </a:r>
            <a:r>
              <a:rPr lang="en-US" altLang="ko-KR" kern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np.var</a:t>
            </a: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(data))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  <a:p>
            <a:pPr marR="63500" lv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print("skew : ", skew(data))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  <a:p>
            <a:pPr marR="63500" lvl="0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1841500" algn="l"/>
                <a:tab pos="2032000" algn="l"/>
                <a:tab pos="2222500" algn="l"/>
                <a:tab pos="2413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en-US" altLang="ko-KR" kern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kurt</a:t>
            </a: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: ", kurtosis(data))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68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450080" y="3429000"/>
            <a:ext cx="4953000" cy="1296144"/>
          </a:xfrm>
        </p:spPr>
        <p:txBody>
          <a:bodyPr anchor="t" anchorCtr="0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절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. </a:t>
            </a:r>
            <a:r>
              <a:rPr lang="ko-KR" altLang="en-US" dirty="0" err="1">
                <a:solidFill>
                  <a:schemeClr val="tx1"/>
                </a:solidFill>
                <a:latin typeface="+mj-ea"/>
              </a:rPr>
              <a:t>머신러닝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 개요</a:t>
            </a:r>
            <a:br>
              <a:rPr lang="ko-KR" altLang="en-US" dirty="0">
                <a:solidFill>
                  <a:schemeClr val="tx1"/>
                </a:solidFill>
                <a:latin typeface="+mj-ea"/>
              </a:rPr>
            </a:br>
            <a:endParaRPr lang="ko-KR" altLang="en-US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92595948-85FC-4B3A-BA70-F9E48B546ACC}"/>
              </a:ext>
            </a:extLst>
          </p:cNvPr>
          <p:cNvSpPr txBox="1">
            <a:spLocks/>
          </p:cNvSpPr>
          <p:nvPr/>
        </p:nvSpPr>
        <p:spPr>
          <a:xfrm>
            <a:off x="4450080" y="1783864"/>
            <a:ext cx="4952999" cy="936104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장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. </a:t>
            </a:r>
            <a:r>
              <a:rPr lang="ko-KR" altLang="en-US" dirty="0" err="1">
                <a:solidFill>
                  <a:schemeClr val="tx1"/>
                </a:solidFill>
                <a:latin typeface="+mj-ea"/>
              </a:rPr>
              <a:t>머신러닝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 시작하기</a:t>
            </a:r>
          </a:p>
        </p:txBody>
      </p:sp>
    </p:spTree>
    <p:extLst>
      <p:ext uri="{BB962C8B-B14F-4D97-AF65-F5344CB8AC3E}">
        <p14:creationId xmlns:p14="http://schemas.microsoft.com/office/powerpoint/2010/main" val="279731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공분산과 상관계수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100500" y="1089409"/>
            <a:ext cx="9704999" cy="5192712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/>
              <a:t>공분산 </a:t>
            </a:r>
            <a:r>
              <a:rPr lang="en-US" altLang="ko-KR" sz="2000" dirty="0"/>
              <a:t>(Covariance) : </a:t>
            </a:r>
            <a:r>
              <a:rPr lang="ko-KR" altLang="en-US" sz="2000" dirty="0"/>
              <a:t>양수</a:t>
            </a:r>
            <a:r>
              <a:rPr lang="en-US" altLang="ko-KR" sz="2000" dirty="0"/>
              <a:t>. </a:t>
            </a:r>
            <a:r>
              <a:rPr lang="ko-KR" altLang="en-US" sz="2000" dirty="0"/>
              <a:t>양의 상관관계</a:t>
            </a:r>
            <a:r>
              <a:rPr lang="en-US" altLang="ko-KR" sz="2000" dirty="0"/>
              <a:t>, </a:t>
            </a:r>
            <a:r>
              <a:rPr lang="ko-KR" altLang="en-US" sz="2000" dirty="0"/>
              <a:t>음수</a:t>
            </a:r>
            <a:r>
              <a:rPr lang="en-US" altLang="ko-KR" sz="2000" dirty="0"/>
              <a:t>, </a:t>
            </a:r>
            <a:r>
              <a:rPr lang="ko-KR" altLang="en-US" sz="2000" dirty="0"/>
              <a:t>음의 상관관계</a:t>
            </a:r>
            <a:endParaRPr lang="en-US" altLang="ko-KR" sz="2000" dirty="0"/>
          </a:p>
          <a:p>
            <a:pPr lvl="1"/>
            <a:r>
              <a:rPr lang="ko-KR" altLang="en-US" sz="1800" dirty="0"/>
              <a:t>두 개의 확률변수의 분포가 결합된 결합확률분포의 분산</a:t>
            </a:r>
            <a:endParaRPr lang="en-US" altLang="ko-KR" sz="1800" dirty="0"/>
          </a:p>
          <a:p>
            <a:pPr lvl="1"/>
            <a:r>
              <a:rPr lang="ko-KR" altLang="en-US" sz="1800" dirty="0"/>
              <a:t>방향성은 나타내지만</a:t>
            </a:r>
            <a:r>
              <a:rPr lang="en-US" altLang="ko-KR" sz="1800" dirty="0"/>
              <a:t>, </a:t>
            </a:r>
            <a:r>
              <a:rPr lang="ko-KR" altLang="en-US" sz="1800" dirty="0"/>
              <a:t>결합 정도에 대한 정보로서는 유용하지 않다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공분산이 </a:t>
            </a:r>
            <a:r>
              <a:rPr lang="en-US" altLang="ko-KR" sz="1800" dirty="0"/>
              <a:t>0</a:t>
            </a:r>
            <a:r>
              <a:rPr lang="ko-KR" altLang="en-US" sz="1800" dirty="0"/>
              <a:t>보다 크면 두 변수는 같은 방향으로 움직이고</a:t>
            </a:r>
            <a:r>
              <a:rPr lang="en-US" altLang="ko-KR" sz="1800" dirty="0"/>
              <a:t>, 0</a:t>
            </a:r>
            <a:r>
              <a:rPr lang="ko-KR" altLang="en-US" sz="1800" dirty="0"/>
              <a:t>보다 작으면 다른 방향으로 움직임을 의미한다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만약 공분산이 </a:t>
            </a:r>
            <a:r>
              <a:rPr lang="en-US" altLang="ko-KR" sz="1800" dirty="0"/>
              <a:t>0</a:t>
            </a:r>
            <a:r>
              <a:rPr lang="ko-KR" altLang="en-US" sz="1800" dirty="0"/>
              <a:t>이라면 두 </a:t>
            </a:r>
            <a:r>
              <a:rPr lang="ko-KR" altLang="en-US" sz="1800" dirty="0" err="1"/>
              <a:t>변수간에는</a:t>
            </a:r>
            <a:r>
              <a:rPr lang="ko-KR" altLang="en-US" sz="1800" dirty="0"/>
              <a:t> 아무런 선형관계가 없으며 두 변수는 서로 독립적인 관계에 있음을 알 수 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두 변수가 독립적이라면 공분산은 </a:t>
            </a:r>
            <a:r>
              <a:rPr lang="en-US" altLang="ko-KR" sz="1800" dirty="0"/>
              <a:t>0</a:t>
            </a:r>
            <a:r>
              <a:rPr lang="ko-KR" altLang="en-US" sz="1800" dirty="0"/>
              <a:t>이 되지만</a:t>
            </a:r>
            <a:r>
              <a:rPr lang="en-US" altLang="ko-KR" sz="1800" dirty="0"/>
              <a:t>, </a:t>
            </a:r>
            <a:r>
              <a:rPr lang="ko-KR" altLang="en-US" sz="1800" dirty="0"/>
              <a:t>공분산이 </a:t>
            </a:r>
            <a:r>
              <a:rPr lang="en-US" altLang="ko-KR" sz="1800" dirty="0"/>
              <a:t>0</a:t>
            </a:r>
            <a:r>
              <a:rPr lang="ko-KR" altLang="en-US" sz="1800" dirty="0"/>
              <a:t>이라고 해서 항상 독립적이라고 할 수 없다</a:t>
            </a:r>
            <a:r>
              <a:rPr lang="en-US" altLang="ko-KR" sz="1800" dirty="0"/>
              <a:t>.  </a:t>
            </a:r>
            <a:endParaRPr lang="en-US" altLang="ko-KR" sz="2400" dirty="0"/>
          </a:p>
          <a:p>
            <a:r>
              <a:rPr lang="ko-KR" altLang="en-US" sz="2000" dirty="0"/>
              <a:t>상관계수</a:t>
            </a:r>
            <a:r>
              <a:rPr lang="en-US" altLang="ko-KR" sz="2000" dirty="0"/>
              <a:t>(Correlation coefficient) : -1 ~ 1, </a:t>
            </a:r>
            <a:r>
              <a:rPr lang="ko-KR" altLang="en-US" sz="2000" dirty="0"/>
              <a:t>공분산을 단위와 상관없는 형태로 가공한 값</a:t>
            </a:r>
            <a:endParaRPr lang="en-US" altLang="ko-KR" sz="2000" dirty="0"/>
          </a:p>
          <a:p>
            <a:pPr lvl="1"/>
            <a:r>
              <a:rPr lang="ko-KR" altLang="en-US" sz="1800" dirty="0"/>
              <a:t>두 개의 확률변수 사이의 선형적 관계 정도를 나타내는 척도</a:t>
            </a:r>
            <a:r>
              <a:rPr lang="en-US" altLang="ko-KR" sz="1800" dirty="0"/>
              <a:t>. </a:t>
            </a:r>
          </a:p>
          <a:p>
            <a:pPr lvl="1"/>
            <a:r>
              <a:rPr lang="ko-KR" altLang="en-US" sz="1800" dirty="0"/>
              <a:t>방향성과 선형적 결합 정도에 대한 정보를 모두 포함하고 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두 변수의 공분산을 각 변수의 표준편차로 모두 나누어 구할 수 있으며</a:t>
            </a:r>
            <a:r>
              <a:rPr lang="en-US" altLang="ko-KR" sz="1800" dirty="0"/>
              <a:t>, -1</a:t>
            </a:r>
            <a:r>
              <a:rPr lang="ko-KR" altLang="en-US" sz="1800" dirty="0"/>
              <a:t>과 </a:t>
            </a:r>
            <a:r>
              <a:rPr lang="en-US" altLang="ko-KR" sz="1800" dirty="0"/>
              <a:t>1</a:t>
            </a:r>
            <a:r>
              <a:rPr lang="ko-KR" altLang="en-US" sz="1800" dirty="0"/>
              <a:t>사이에서 그 값이 결정된다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공분산은 원래의 단위의 곱이 되기 때문에 경우에 따라서 이를 표준화할 필요가 있으며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표준화한 결과가 상관계수가 된다</a:t>
            </a:r>
            <a:r>
              <a:rPr lang="en-US" altLang="ko-KR" sz="1800" dirty="0"/>
              <a:t>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16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공분산과 상관계수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411776" y="1016450"/>
            <a:ext cx="9293225" cy="5192712"/>
          </a:xfrm>
          <a:prstGeom prst="rect">
            <a:avLst/>
          </a:prstGeom>
        </p:spPr>
        <p:txBody>
          <a:bodyPr/>
          <a:lstStyle/>
          <a:p>
            <a:pPr marL="0" lvl="0" indent="0" fontAlgn="base" latinLnBrk="0"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latin typeface="Consolas" panose="020B0609020204030204" pitchFamily="49" charset="0"/>
              </a:rPr>
              <a:t>seaborn</a:t>
            </a:r>
            <a:r>
              <a:rPr lang="en-US" altLang="ko-KR" sz="1600" dirty="0">
                <a:latin typeface="Consolas" panose="020B0609020204030204" pitchFamily="49" charset="0"/>
              </a:rPr>
              <a:t> as </a:t>
            </a:r>
            <a:r>
              <a:rPr lang="en-US" altLang="ko-KR" sz="1600" dirty="0" err="1">
                <a:latin typeface="Consolas" panose="020B0609020204030204" pitchFamily="49" charset="0"/>
              </a:rPr>
              <a:t>sns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0" lvl="0" indent="0" fontAlgn="base" latinLnBrk="0"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iris = </a:t>
            </a:r>
            <a:r>
              <a:rPr lang="en-US" altLang="ko-KR" sz="1600" dirty="0" err="1">
                <a:latin typeface="Consolas" panose="020B0609020204030204" pitchFamily="49" charset="0"/>
              </a:rPr>
              <a:t>sns.load_dataset</a:t>
            </a:r>
            <a:r>
              <a:rPr lang="en-US" altLang="ko-KR" sz="1600" dirty="0">
                <a:latin typeface="Consolas" panose="020B0609020204030204" pitchFamily="49" charset="0"/>
              </a:rPr>
              <a:t>("iris")</a:t>
            </a:r>
          </a:p>
          <a:p>
            <a:pPr marL="0" lvl="0" indent="0" fontAlgn="base" latinLnBrk="0">
              <a:buNone/>
            </a:pPr>
            <a:r>
              <a:rPr lang="en-US" altLang="ko-KR" sz="1600" dirty="0" err="1">
                <a:latin typeface="Consolas" panose="020B0609020204030204" pitchFamily="49" charset="0"/>
              </a:rPr>
              <a:t>iris.corr</a:t>
            </a:r>
            <a:r>
              <a:rPr lang="en-US" altLang="ko-KR" sz="1600" dirty="0">
                <a:latin typeface="Consolas" panose="020B0609020204030204" pitchFamily="49" charset="0"/>
              </a:rPr>
              <a:t>()</a:t>
            </a:r>
          </a:p>
          <a:p>
            <a:pPr marL="0" lvl="0" indent="0" fontAlgn="base" latinLnBrk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0" lvl="0" indent="0" fontAlgn="base" latinLnBrk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0" lvl="0" indent="0" fontAlgn="base" latinLnBrk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0" lvl="0" indent="0" fontAlgn="base" latinLnBrk="0">
              <a:buNone/>
            </a:pPr>
            <a:r>
              <a:rPr lang="en-US" altLang="ko-KR" sz="1600" dirty="0" err="1">
                <a:latin typeface="Consolas" panose="020B0609020204030204" pitchFamily="49" charset="0"/>
              </a:rPr>
              <a:t>sns.scatterplot</a:t>
            </a:r>
            <a:r>
              <a:rPr lang="en-US" altLang="ko-KR" sz="1600" dirty="0">
                <a:latin typeface="Consolas" panose="020B0609020204030204" pitchFamily="49" charset="0"/>
              </a:rPr>
              <a:t>(x="</a:t>
            </a:r>
            <a:r>
              <a:rPr lang="en-US" altLang="ko-KR" sz="1600" dirty="0" err="1">
                <a:latin typeface="Consolas" panose="020B0609020204030204" pitchFamily="49" charset="0"/>
              </a:rPr>
              <a:t>petal_length</a:t>
            </a:r>
            <a:r>
              <a:rPr lang="en-US" altLang="ko-KR" sz="1600" dirty="0">
                <a:latin typeface="Consolas" panose="020B0609020204030204" pitchFamily="49" charset="0"/>
              </a:rPr>
              <a:t>", y="</a:t>
            </a:r>
            <a:r>
              <a:rPr lang="en-US" altLang="ko-KR" sz="1600" dirty="0" err="1">
                <a:latin typeface="Consolas" panose="020B0609020204030204" pitchFamily="49" charset="0"/>
              </a:rPr>
              <a:t>petal_width</a:t>
            </a:r>
            <a:r>
              <a:rPr lang="en-US" altLang="ko-KR" sz="1600" dirty="0">
                <a:latin typeface="Consolas" panose="020B0609020204030204" pitchFamily="49" charset="0"/>
              </a:rPr>
              <a:t>", data=iris)</a:t>
            </a:r>
          </a:p>
          <a:p>
            <a:pPr marL="0" lvl="0" indent="0" fontAlgn="base" latinLnBrk="0">
              <a:buNone/>
            </a:pPr>
            <a:r>
              <a:rPr lang="en-US" altLang="ko-KR" sz="1600" dirty="0" err="1">
                <a:latin typeface="Consolas" panose="020B0609020204030204" pitchFamily="49" charset="0"/>
              </a:rPr>
              <a:t>plt.show</a:t>
            </a:r>
            <a:r>
              <a:rPr lang="en-US" altLang="ko-KR" sz="1600" dirty="0">
                <a:latin typeface="Consolas" panose="020B0609020204030204" pitchFamily="49" charset="0"/>
              </a:rPr>
              <a:t>()</a:t>
            </a:r>
          </a:p>
          <a:p>
            <a:pPr marL="0" lvl="0" indent="0" fontAlgn="base" latinLnBrk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dirty="0">
              <a:latin typeface="Consolas" panose="020B0609020204030204" pitchFamily="49" charset="0"/>
            </a:endParaRPr>
          </a:p>
        </p:txBody>
      </p:sp>
      <p:pic>
        <p:nvPicPr>
          <p:cNvPr id="2049" name="_x651069072" descr="EMB0000333461a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71" y="1275433"/>
            <a:ext cx="4531340" cy="137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651043008" descr="EMB0000333461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035" y="3116618"/>
            <a:ext cx="4277476" cy="291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1757082" y="1864659"/>
            <a:ext cx="3267089" cy="0"/>
          </a:xfrm>
          <a:prstGeom prst="straightConnector1">
            <a:avLst/>
          </a:prstGeom>
          <a:ln w="1905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1541929" y="3299012"/>
            <a:ext cx="3836895" cy="0"/>
          </a:xfrm>
          <a:prstGeom prst="straightConnector1">
            <a:avLst/>
          </a:prstGeom>
          <a:ln w="1905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07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통계량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12775" y="1116013"/>
            <a:ext cx="9293225" cy="519271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iris.describe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i="1" dirty="0">
                <a:latin typeface="Consolas" panose="020B0609020204030204" pitchFamily="49" charset="0"/>
              </a:rPr>
              <a:t>include='all'</a:t>
            </a:r>
            <a:r>
              <a:rPr lang="en-US" altLang="ko-KR" sz="18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ko-KR" altLang="en-US" sz="1600" dirty="0" err="1"/>
              <a:t>수치형</a:t>
            </a:r>
            <a:r>
              <a:rPr lang="ko-KR" altLang="en-US" sz="1600" dirty="0"/>
              <a:t> 자료 </a:t>
            </a:r>
            <a:r>
              <a:rPr lang="en-US" altLang="ko-KR" sz="1600" dirty="0"/>
              <a:t>	: </a:t>
            </a:r>
            <a:r>
              <a:rPr lang="ko-KR" altLang="en-US" sz="1600" dirty="0"/>
              <a:t>최소값</a:t>
            </a:r>
            <a:r>
              <a:rPr lang="en-US" altLang="ko-KR" sz="1600" dirty="0"/>
              <a:t>, 1</a:t>
            </a:r>
            <a:r>
              <a:rPr lang="ko-KR" altLang="en-US" sz="1600" dirty="0" err="1"/>
              <a:t>사분위수</a:t>
            </a:r>
            <a:r>
              <a:rPr lang="en-US" altLang="ko-KR" sz="1600" dirty="0"/>
              <a:t>, </a:t>
            </a:r>
            <a:r>
              <a:rPr lang="ko-KR" altLang="en-US" sz="1600" dirty="0"/>
              <a:t>중앙값</a:t>
            </a:r>
            <a:r>
              <a:rPr lang="en-US" altLang="ko-KR" sz="1600" dirty="0"/>
              <a:t>, </a:t>
            </a:r>
            <a:r>
              <a:rPr lang="ko-KR" altLang="en-US" sz="1600" dirty="0"/>
              <a:t>평균</a:t>
            </a:r>
            <a:r>
              <a:rPr lang="en-US" altLang="ko-KR" sz="1600" dirty="0"/>
              <a:t>, 3</a:t>
            </a:r>
            <a:r>
              <a:rPr lang="ko-KR" altLang="en-US" sz="1600" dirty="0" err="1"/>
              <a:t>사분위수</a:t>
            </a:r>
            <a:r>
              <a:rPr lang="en-US" altLang="ko-KR" sz="1600" dirty="0"/>
              <a:t>, </a:t>
            </a:r>
            <a:r>
              <a:rPr lang="ko-KR" altLang="en-US" sz="1600" dirty="0"/>
              <a:t>최대값 표시</a:t>
            </a:r>
          </a:p>
          <a:p>
            <a:pPr lvl="1" fontAlgn="base"/>
            <a:r>
              <a:rPr lang="en-US" altLang="ko-KR" sz="1600" dirty="0"/>
              <a:t>describe() </a:t>
            </a:r>
            <a:r>
              <a:rPr lang="ko-KR" altLang="en-US" sz="1600" dirty="0"/>
              <a:t>함수의 인수에 </a:t>
            </a:r>
            <a:r>
              <a:rPr lang="en-US" altLang="ko-KR" sz="1600" dirty="0"/>
              <a:t>include=‘all’</a:t>
            </a:r>
            <a:r>
              <a:rPr lang="ko-KR" altLang="en-US" sz="1600" dirty="0"/>
              <a:t>을 추가하면 숫자 </a:t>
            </a:r>
            <a:r>
              <a:rPr lang="ko-KR" altLang="en-US" sz="1600" dirty="0" err="1"/>
              <a:t>자료형이</a:t>
            </a:r>
            <a:r>
              <a:rPr lang="ko-KR" altLang="en-US" sz="1600" dirty="0"/>
              <a:t> 아닌 변수들의 중복을 제거한 값의 개수</a:t>
            </a:r>
            <a:r>
              <a:rPr lang="en-US" altLang="ko-KR" sz="1600" dirty="0"/>
              <a:t>(unique), </a:t>
            </a:r>
            <a:r>
              <a:rPr lang="ko-KR" altLang="en-US" sz="1600" dirty="0"/>
              <a:t>가장 많은 데이터</a:t>
            </a:r>
            <a:r>
              <a:rPr lang="en-US" altLang="ko-KR" sz="1600" dirty="0"/>
              <a:t>(top), </a:t>
            </a:r>
            <a:r>
              <a:rPr lang="ko-KR" altLang="en-US" sz="1600" dirty="0"/>
              <a:t>그리고 가장 많은 데이터의 수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freq</a:t>
            </a:r>
            <a:r>
              <a:rPr lang="en-US" altLang="ko-KR" sz="1600" dirty="0"/>
              <a:t>)</a:t>
            </a:r>
            <a:r>
              <a:rPr lang="ko-KR" altLang="en-US" sz="1600" dirty="0"/>
              <a:t>에 대한 정보를 볼 수 있음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3" name="_x571838408" descr="EMB0000333461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3" y="2290847"/>
            <a:ext cx="5461688" cy="378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652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상관 분석</a:t>
            </a:r>
            <a:r>
              <a:rPr lang="en-US" altLang="ko-KR"/>
              <a:t>(Correlation Analysis)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12775" y="1116013"/>
            <a:ext cx="9293225" cy="51927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400" dirty="0"/>
              <a:t>두 </a:t>
            </a:r>
            <a:r>
              <a:rPr lang="ko-KR" altLang="en-US" sz="2400" dirty="0" err="1"/>
              <a:t>변수간에</a:t>
            </a:r>
            <a:r>
              <a:rPr lang="ko-KR" altLang="en-US" sz="2400" dirty="0"/>
              <a:t> 선형적 관계가 있는지 분석</a:t>
            </a:r>
            <a:endParaRPr lang="en-US" altLang="ko-KR" sz="2400" dirty="0"/>
          </a:p>
          <a:p>
            <a:endParaRPr lang="en-US" altLang="ko-KR" sz="1800" dirty="0"/>
          </a:p>
          <a:p>
            <a:r>
              <a:rPr lang="en-US" altLang="ko-KR" sz="2000" dirty="0"/>
              <a:t>Pearson correlation coefficient</a:t>
            </a:r>
          </a:p>
          <a:p>
            <a:pPr lvl="1"/>
            <a:r>
              <a:rPr lang="ko-KR" altLang="en-US" sz="1800" dirty="0"/>
              <a:t>두 변수가 모두 </a:t>
            </a:r>
            <a:r>
              <a:rPr lang="ko-KR" altLang="en-US" sz="1800" dirty="0" err="1"/>
              <a:t>연속형</a:t>
            </a:r>
            <a:r>
              <a:rPr lang="ko-KR" altLang="en-US" sz="1800" dirty="0"/>
              <a:t> 자료일 때 두 변수간 선형적인 상관 관계의 크기를 </a:t>
            </a:r>
            <a:r>
              <a:rPr lang="ko-KR" altLang="en-US" sz="1800" dirty="0" err="1"/>
              <a:t>모수적</a:t>
            </a:r>
            <a:r>
              <a:rPr lang="en-US" altLang="ko-KR" sz="1800" dirty="0"/>
              <a:t>(parametric)</a:t>
            </a:r>
            <a:r>
              <a:rPr lang="ko-KR" altLang="en-US" sz="1800" dirty="0"/>
              <a:t>인 방법으로 나타낸 값</a:t>
            </a:r>
          </a:p>
          <a:p>
            <a:endParaRPr lang="en-US" altLang="ko-KR" sz="1800" dirty="0"/>
          </a:p>
          <a:p>
            <a:r>
              <a:rPr lang="en-US" altLang="ko-KR" sz="2000" dirty="0"/>
              <a:t>Spearman correlation coefficient</a:t>
            </a:r>
          </a:p>
          <a:p>
            <a:pPr lvl="1"/>
            <a:r>
              <a:rPr lang="ko-KR" altLang="en-US" sz="1800" dirty="0"/>
              <a:t>상관 관계를 분석하고자 하는 두 </a:t>
            </a:r>
            <a:r>
              <a:rPr lang="ko-KR" altLang="en-US" sz="1800" dirty="0" err="1"/>
              <a:t>연속형</a:t>
            </a:r>
            <a:r>
              <a:rPr lang="ko-KR" altLang="en-US" sz="1800" dirty="0"/>
              <a:t> 변수의 분포가 심각하게 정규 분포</a:t>
            </a:r>
            <a:r>
              <a:rPr lang="en-US" altLang="ko-KR" sz="1800" dirty="0"/>
              <a:t>(normal distribution)</a:t>
            </a:r>
            <a:r>
              <a:rPr lang="ko-KR" altLang="en-US" sz="1800" dirty="0"/>
              <a:t>을 </a:t>
            </a:r>
            <a:r>
              <a:rPr lang="ko-KR" altLang="en-US" sz="1800" dirty="0" err="1"/>
              <a:t>벗어난다거나</a:t>
            </a:r>
            <a:r>
              <a:rPr lang="ko-KR" altLang="en-US" sz="1800" dirty="0"/>
              <a:t> 또는 두 변수가 순위 척도</a:t>
            </a:r>
            <a:r>
              <a:rPr lang="en-US" altLang="ko-KR" sz="1800" dirty="0"/>
              <a:t>(ordinal scale) </a:t>
            </a:r>
            <a:r>
              <a:rPr lang="ko-KR" altLang="en-US" sz="1800" dirty="0"/>
              <a:t>자료일 때 사용하는 값</a:t>
            </a:r>
          </a:p>
          <a:p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7881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피어슨</a:t>
            </a:r>
            <a:r>
              <a:rPr lang="ko-KR" altLang="en-US" dirty="0"/>
              <a:t> 상관계수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12775" y="1116013"/>
            <a:ext cx="9293225" cy="51927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800" dirty="0" err="1"/>
              <a:t>피어슨</a:t>
            </a:r>
            <a:r>
              <a:rPr lang="ko-KR" altLang="en-US" sz="1800" dirty="0"/>
              <a:t> 상관계수 </a:t>
            </a:r>
            <a:r>
              <a:rPr lang="en-US" altLang="ko-KR" sz="1800" dirty="0"/>
              <a:t>(Pearson Correlation Coefficient)</a:t>
            </a:r>
          </a:p>
          <a:p>
            <a:pPr lvl="1"/>
            <a:r>
              <a:rPr lang="ko-KR" altLang="en-US" sz="1800" dirty="0"/>
              <a:t>두 변수가 모두 </a:t>
            </a:r>
            <a:r>
              <a:rPr lang="ko-KR" altLang="en-US" sz="1800" dirty="0" err="1"/>
              <a:t>연속형</a:t>
            </a:r>
            <a:r>
              <a:rPr lang="ko-KR" altLang="en-US" sz="1800" dirty="0"/>
              <a:t> 자료일 때</a:t>
            </a:r>
            <a:endParaRPr lang="en-US" altLang="ko-KR" sz="1800" dirty="0"/>
          </a:p>
          <a:p>
            <a:pPr lvl="1"/>
            <a:r>
              <a:rPr lang="en-US" altLang="ko-KR" sz="1800" dirty="0"/>
              <a:t>-1 ~ 1 </a:t>
            </a:r>
            <a:r>
              <a:rPr lang="ko-KR" altLang="en-US" sz="1800" dirty="0"/>
              <a:t>사이의 값 </a:t>
            </a:r>
            <a:r>
              <a:rPr lang="en-US" altLang="ko-KR" sz="1800" dirty="0"/>
              <a:t>(-1. </a:t>
            </a:r>
            <a:r>
              <a:rPr lang="ko-KR" altLang="en-US" sz="1800" dirty="0"/>
              <a:t>반비례</a:t>
            </a:r>
            <a:r>
              <a:rPr lang="en-US" altLang="ko-KR" sz="1800" dirty="0"/>
              <a:t>, 1. </a:t>
            </a:r>
            <a:r>
              <a:rPr lang="ko-KR" altLang="en-US" sz="1800" dirty="0"/>
              <a:t>비례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일반적으로 </a:t>
            </a:r>
            <a:r>
              <a:rPr lang="en-US" altLang="ko-KR" sz="1800" dirty="0"/>
              <a:t>0.6 </a:t>
            </a:r>
            <a:r>
              <a:rPr lang="ko-KR" altLang="en-US" sz="1800" dirty="0"/>
              <a:t>이상이면</a:t>
            </a:r>
            <a:r>
              <a:rPr lang="en-US" altLang="ko-KR" sz="1800" dirty="0"/>
              <a:t> </a:t>
            </a:r>
            <a:r>
              <a:rPr lang="ko-KR" altLang="en-US" sz="1800" dirty="0"/>
              <a:t>양의 상관 관계</a:t>
            </a:r>
            <a:r>
              <a:rPr lang="en-US" altLang="ko-KR" sz="1800" dirty="0"/>
              <a:t>, -0.6 </a:t>
            </a:r>
            <a:r>
              <a:rPr lang="ko-KR" altLang="en-US" sz="1800" dirty="0"/>
              <a:t>이하이면 음의 상관 관계</a:t>
            </a:r>
          </a:p>
          <a:p>
            <a:endParaRPr lang="en-US" altLang="ko-KR" sz="1800" dirty="0"/>
          </a:p>
        </p:txBody>
      </p:sp>
      <p:pic>
        <p:nvPicPr>
          <p:cNvPr id="4097" name="_x651038688" descr="EMB0000333461b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15" y="4343111"/>
            <a:ext cx="4990703" cy="170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07" y="2464852"/>
            <a:ext cx="4143375" cy="6000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28396" y="3197857"/>
            <a:ext cx="4425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/>
            <a:r>
              <a:rPr lang="en-US" altLang="ko-KR" sz="1800" dirty="0">
                <a:latin typeface="Consolas" panose="020B0609020204030204" pitchFamily="49" charset="0"/>
              </a:rPr>
              <a:t>import </a:t>
            </a:r>
            <a:r>
              <a:rPr lang="en-US" altLang="ko-KR" sz="1800" dirty="0" err="1">
                <a:latin typeface="Consolas" panose="020B0609020204030204" pitchFamily="49" charset="0"/>
              </a:rPr>
              <a:t>seaborn</a:t>
            </a:r>
            <a:r>
              <a:rPr lang="en-US" altLang="ko-KR" sz="1800" dirty="0">
                <a:latin typeface="Consolas" panose="020B0609020204030204" pitchFamily="49" charset="0"/>
              </a:rPr>
              <a:t> as </a:t>
            </a:r>
            <a:r>
              <a:rPr lang="en-US" altLang="ko-KR" sz="1800" dirty="0" err="1">
                <a:latin typeface="Consolas" panose="020B0609020204030204" pitchFamily="49" charset="0"/>
              </a:rPr>
              <a:t>sns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0" latinLnBrk="0"/>
            <a:r>
              <a:rPr lang="en-US" altLang="ko-KR" sz="1800" dirty="0">
                <a:latin typeface="Consolas" panose="020B0609020204030204" pitchFamily="49" charset="0"/>
              </a:rPr>
              <a:t>iris = </a:t>
            </a:r>
            <a:r>
              <a:rPr lang="en-US" altLang="ko-KR" sz="1800" dirty="0" err="1">
                <a:latin typeface="Consolas" panose="020B0609020204030204" pitchFamily="49" charset="0"/>
              </a:rPr>
              <a:t>sns.load_dataset</a:t>
            </a:r>
            <a:r>
              <a:rPr lang="en-US" altLang="ko-KR" sz="1800" dirty="0">
                <a:latin typeface="Consolas" panose="020B0609020204030204" pitchFamily="49" charset="0"/>
              </a:rPr>
              <a:t>("iris")</a:t>
            </a:r>
          </a:p>
          <a:p>
            <a:pPr lvl="0" latinLnBrk="0"/>
            <a:r>
              <a:rPr lang="en-US" altLang="ko-KR" sz="1800" dirty="0" err="1">
                <a:latin typeface="Consolas" panose="020B0609020204030204" pitchFamily="49" charset="0"/>
              </a:rPr>
              <a:t>iris.corr</a:t>
            </a:r>
            <a:r>
              <a:rPr lang="en-US" altLang="ko-KR" sz="1800" dirty="0">
                <a:latin typeface="Consolas" panose="020B0609020204030204" pitchFamily="49" charset="0"/>
              </a:rPr>
              <a:t>(method='</a:t>
            </a:r>
            <a:r>
              <a:rPr lang="en-US" altLang="ko-KR" sz="1800" dirty="0" err="1">
                <a:latin typeface="Consolas" panose="020B0609020204030204" pitchFamily="49" charset="0"/>
              </a:rPr>
              <a:t>pearson</a:t>
            </a:r>
            <a:r>
              <a:rPr lang="en-US" altLang="ko-KR" sz="1800" dirty="0">
                <a:latin typeface="Consolas" panose="020B0609020204030204" pitchFamily="49" charset="0"/>
              </a:rPr>
              <a:t>')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53599"/>
              </p:ext>
            </p:extLst>
          </p:nvPr>
        </p:nvGraphicFramePr>
        <p:xfrm>
          <a:off x="5949084" y="3887588"/>
          <a:ext cx="3530092" cy="207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518">
                  <a:extLst>
                    <a:ext uri="{9D8B030D-6E8A-4147-A177-3AD203B41FA5}">
                      <a16:colId xmlns:a16="http://schemas.microsoft.com/office/drawing/2014/main" val="693811063"/>
                    </a:ext>
                  </a:extLst>
                </a:gridCol>
                <a:gridCol w="2052574">
                  <a:extLst>
                    <a:ext uri="{9D8B030D-6E8A-4147-A177-3AD203B41FA5}">
                      <a16:colId xmlns:a16="http://schemas.microsoft.com/office/drawing/2014/main" val="712113748"/>
                    </a:ext>
                  </a:extLst>
                </a:gridCol>
              </a:tblGrid>
              <a:tr h="15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범위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관계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854680970"/>
                  </a:ext>
                </a:extLst>
              </a:tr>
              <a:tr h="15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</a:rPr>
                        <a:t>-1.0 ≤ r ≤ -0.7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매우 강한 음</a:t>
                      </a:r>
                      <a:r>
                        <a:rPr lang="en-US" altLang="ko-KR" sz="1200" kern="0" spc="-50">
                          <a:effectLst/>
                        </a:rPr>
                        <a:t>(-) </a:t>
                      </a:r>
                      <a:r>
                        <a:rPr lang="ko-KR" altLang="en-US" sz="1200" kern="0" spc="-50">
                          <a:effectLst/>
                        </a:rPr>
                        <a:t>의 상관관계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18367903"/>
                  </a:ext>
                </a:extLst>
              </a:tr>
              <a:tr h="15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</a:rPr>
                        <a:t>-0.7 &lt; r ≤ -0.3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강한 음</a:t>
                      </a:r>
                      <a:r>
                        <a:rPr lang="en-US" altLang="ko-KR" sz="1200" kern="0" spc="-50">
                          <a:effectLst/>
                        </a:rPr>
                        <a:t>(-) </a:t>
                      </a:r>
                      <a:r>
                        <a:rPr lang="ko-KR" altLang="en-US" sz="1200" kern="0" spc="-50">
                          <a:effectLst/>
                        </a:rPr>
                        <a:t>의 상관관계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95538441"/>
                  </a:ext>
                </a:extLst>
              </a:tr>
              <a:tr h="15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</a:rPr>
                        <a:t>-0.3 &lt; r ≤ -0.1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약한 음</a:t>
                      </a:r>
                      <a:r>
                        <a:rPr lang="en-US" altLang="ko-KR" sz="1200" kern="0" spc="-50">
                          <a:effectLst/>
                        </a:rPr>
                        <a:t>(-) </a:t>
                      </a:r>
                      <a:r>
                        <a:rPr lang="ko-KR" altLang="en-US" sz="1200" kern="0" spc="-50">
                          <a:effectLst/>
                        </a:rPr>
                        <a:t>의 상관관계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74653917"/>
                  </a:ext>
                </a:extLst>
              </a:tr>
              <a:tr h="15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</a:rPr>
                        <a:t>-0.1 &lt; r ≤ 0.1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상관관계 없음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25399041"/>
                  </a:ext>
                </a:extLst>
              </a:tr>
              <a:tr h="15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</a:rPr>
                        <a:t>0.1 &lt; r ≤ 0.3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약한 양</a:t>
                      </a:r>
                      <a:r>
                        <a:rPr lang="en-US" altLang="ko-KR" sz="1200" kern="0" spc="-50">
                          <a:effectLst/>
                        </a:rPr>
                        <a:t>(+) </a:t>
                      </a:r>
                      <a:r>
                        <a:rPr lang="ko-KR" altLang="en-US" sz="1200" kern="0" spc="-50">
                          <a:effectLst/>
                        </a:rPr>
                        <a:t>의 상관관계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75596917"/>
                  </a:ext>
                </a:extLst>
              </a:tr>
              <a:tr h="15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</a:rPr>
                        <a:t>0.3 &lt; r ≤ 0.7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강한 양</a:t>
                      </a:r>
                      <a:r>
                        <a:rPr lang="en-US" altLang="ko-KR" sz="1200" kern="0" spc="-50">
                          <a:effectLst/>
                        </a:rPr>
                        <a:t>(+) </a:t>
                      </a:r>
                      <a:r>
                        <a:rPr lang="ko-KR" altLang="en-US" sz="1200" kern="0" spc="-50">
                          <a:effectLst/>
                        </a:rPr>
                        <a:t>의 상관관계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47284906"/>
                  </a:ext>
                </a:extLst>
              </a:tr>
              <a:tr h="15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</a:rPr>
                        <a:t>0.7 &lt; r ≤ 1.0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</a:rPr>
                        <a:t>매우 강한 양</a:t>
                      </a:r>
                      <a:r>
                        <a:rPr lang="en-US" altLang="ko-KR" sz="1200" kern="0" spc="-50" dirty="0">
                          <a:effectLst/>
                        </a:rPr>
                        <a:t>(+) </a:t>
                      </a:r>
                      <a:r>
                        <a:rPr lang="ko-KR" altLang="en-US" sz="1200" kern="0" spc="-50" dirty="0">
                          <a:effectLst/>
                        </a:rPr>
                        <a:t>의 상관관계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616466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70492" y="3594844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latin typeface="+mn-ea"/>
                <a:ea typeface="+mn-ea"/>
              </a:rPr>
              <a:t>상관계수와</a:t>
            </a:r>
            <a:r>
              <a:rPr lang="ko-KR" altLang="en-US" b="0" dirty="0">
                <a:latin typeface="+mn-ea"/>
                <a:ea typeface="+mn-ea"/>
              </a:rPr>
              <a:t> 관계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039" y="2398186"/>
            <a:ext cx="2937357" cy="94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22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피어슨</a:t>
            </a:r>
            <a:r>
              <a:rPr lang="ko-KR" altLang="en-US" dirty="0"/>
              <a:t> 상관계수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12775" y="1116013"/>
            <a:ext cx="9293225" cy="5192712"/>
          </a:xfrm>
          <a:prstGeom prst="rect">
            <a:avLst/>
          </a:prstGeom>
        </p:spPr>
        <p:txBody>
          <a:bodyPr/>
          <a:lstStyle/>
          <a:p>
            <a:pPr marL="0" lvl="0" indent="0" fontAlgn="base" latinLnBrk="0">
              <a:buNone/>
            </a:pPr>
            <a:r>
              <a:rPr lang="en-US" altLang="ko-KR" sz="1600" b="1" dirty="0">
                <a:latin typeface="Consolas" panose="020B0609020204030204" pitchFamily="49" charset="0"/>
              </a:rPr>
              <a:t>from </a:t>
            </a:r>
            <a:r>
              <a:rPr lang="en-US" altLang="ko-KR" sz="1600" b="1" dirty="0" err="1">
                <a:latin typeface="Consolas" panose="020B0609020204030204" pitchFamily="49" charset="0"/>
              </a:rPr>
              <a:t>scipy.stats.stats</a:t>
            </a:r>
            <a:r>
              <a:rPr lang="en-US" altLang="ko-KR" sz="1600" b="1" dirty="0">
                <a:latin typeface="Consolas" panose="020B0609020204030204" pitchFamily="49" charset="0"/>
              </a:rPr>
              <a:t> import </a:t>
            </a:r>
            <a:r>
              <a:rPr lang="en-US" altLang="ko-KR" sz="1600" b="1" dirty="0" err="1">
                <a:latin typeface="Consolas" panose="020B0609020204030204" pitchFamily="49" charset="0"/>
              </a:rPr>
              <a:t>pearsonr</a:t>
            </a:r>
            <a:endParaRPr lang="en-US" altLang="ko-KR" sz="1600" b="1" dirty="0">
              <a:latin typeface="Consolas" panose="020B0609020204030204" pitchFamily="49" charset="0"/>
            </a:endParaRPr>
          </a:p>
          <a:p>
            <a:pPr marL="0" lvl="0" indent="0" fontAlgn="base" latinLnBrk="0">
              <a:buNone/>
            </a:pPr>
            <a:r>
              <a:rPr lang="en-US" altLang="ko-KR" sz="1600" b="1" dirty="0" err="1">
                <a:latin typeface="Consolas" panose="020B0609020204030204" pitchFamily="49" charset="0"/>
              </a:rPr>
              <a:t>pearsonr</a:t>
            </a:r>
            <a:r>
              <a:rPr lang="en-US" altLang="ko-KR" sz="1600" b="1" dirty="0"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latin typeface="Consolas" panose="020B0609020204030204" pitchFamily="49" charset="0"/>
              </a:rPr>
              <a:t>iris.petal_length</a:t>
            </a:r>
            <a:r>
              <a:rPr lang="en-US" altLang="ko-KR" sz="1600" b="1" dirty="0"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latin typeface="Consolas" panose="020B0609020204030204" pitchFamily="49" charset="0"/>
              </a:rPr>
              <a:t>iris.petal_width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</a:p>
          <a:p>
            <a:pPr marL="457192" lvl="1" indent="0" fontAlgn="base" latinLnBrk="0">
              <a:buNone/>
            </a:pPr>
            <a:r>
              <a:rPr lang="en-US" altLang="ko-KR" sz="1400" b="1" dirty="0">
                <a:solidFill>
                  <a:srgbClr val="0066FF"/>
                </a:solidFill>
                <a:latin typeface="Consolas" panose="020B0609020204030204" pitchFamily="49" charset="0"/>
              </a:rPr>
              <a:t>(0.9628654314027961, 4.675003907327543e-86)</a:t>
            </a:r>
          </a:p>
          <a:p>
            <a:pPr marL="0" indent="0" fontAlgn="base" latinLnBrk="0">
              <a:buNone/>
            </a:pPr>
            <a:endParaRPr lang="en-US" altLang="ko-KR" sz="1600" b="1" dirty="0">
              <a:latin typeface="Consolas" panose="020B0609020204030204" pitchFamily="49" charset="0"/>
            </a:endParaRPr>
          </a:p>
          <a:p>
            <a:pPr marL="0" lvl="0" indent="0" fontAlgn="base" latinLnBrk="0">
              <a:buNone/>
            </a:pPr>
            <a:r>
              <a:rPr lang="en-US" altLang="ko-KR" sz="1600" b="1" dirty="0" err="1">
                <a:latin typeface="Consolas" panose="020B0609020204030204" pitchFamily="49" charset="0"/>
              </a:rPr>
              <a:t>sns.scatterplot</a:t>
            </a:r>
            <a:r>
              <a:rPr lang="en-US" altLang="ko-KR" sz="1600" b="1" dirty="0"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latin typeface="Consolas" panose="020B0609020204030204" pitchFamily="49" charset="0"/>
              </a:rPr>
              <a:t>iris.petal_length</a:t>
            </a:r>
            <a:r>
              <a:rPr lang="en-US" altLang="ko-KR" sz="1600" b="1" dirty="0"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latin typeface="Consolas" panose="020B0609020204030204" pitchFamily="49" charset="0"/>
              </a:rPr>
              <a:t>iris.petal_width</a:t>
            </a:r>
            <a:r>
              <a:rPr lang="en-US" altLang="ko-KR" sz="1600" b="1" dirty="0">
                <a:latin typeface="Consolas" panose="020B0609020204030204" pitchFamily="49" charset="0"/>
              </a:rPr>
              <a:t>)</a:t>
            </a:r>
          </a:p>
          <a:p>
            <a:pPr marL="0" indent="0" fontAlgn="base" latinLnBrk="0">
              <a:buNone/>
            </a:pPr>
            <a:endParaRPr lang="en-US" altLang="ko-KR" sz="1600" b="1" dirty="0">
              <a:latin typeface="Consolas" panose="020B0609020204030204" pitchFamily="49" charset="0"/>
            </a:endParaRPr>
          </a:p>
        </p:txBody>
      </p:sp>
      <p:pic>
        <p:nvPicPr>
          <p:cNvPr id="5121" name="_x572322872" descr="EMB0000333461b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915" y="2592287"/>
            <a:ext cx="4641222" cy="360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564405" y="1424576"/>
            <a:ext cx="28664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 err="1">
                <a:solidFill>
                  <a:srgbClr val="000000"/>
                </a:solidFill>
                <a:latin typeface="+mn-ea"/>
                <a:ea typeface="+mn-ea"/>
              </a:rPr>
              <a:t>유의확률</a:t>
            </a:r>
            <a:r>
              <a:rPr lang="en-US" altLang="ko-KR" kern="0" dirty="0">
                <a:solidFill>
                  <a:srgbClr val="000000"/>
                </a:solidFill>
                <a:latin typeface="+mn-ea"/>
                <a:ea typeface="+mn-ea"/>
              </a:rPr>
              <a:t>(p-value)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이 </a:t>
            </a:r>
            <a:r>
              <a:rPr lang="en-US" altLang="ko-KR" kern="0" dirty="0">
                <a:solidFill>
                  <a:srgbClr val="000000"/>
                </a:solidFill>
                <a:latin typeface="+mn-ea"/>
                <a:ea typeface="+mn-ea"/>
              </a:rPr>
              <a:t>0.05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보다 작으므로 </a:t>
            </a:r>
            <a:r>
              <a:rPr lang="ko-KR" altLang="en-US" kern="0" dirty="0" err="1">
                <a:solidFill>
                  <a:srgbClr val="000000"/>
                </a:solidFill>
                <a:latin typeface="+mn-ea"/>
                <a:ea typeface="+mn-ea"/>
              </a:rPr>
              <a:t>귀무가설을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 기각</a:t>
            </a:r>
            <a:endParaRPr lang="en-US" altLang="ko-KR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그러므로 </a:t>
            </a:r>
            <a:r>
              <a:rPr lang="en-US" altLang="ko-KR" kern="0" dirty="0" err="1">
                <a:solidFill>
                  <a:srgbClr val="000000"/>
                </a:solidFill>
                <a:latin typeface="+mn-ea"/>
                <a:ea typeface="+mn-ea"/>
              </a:rPr>
              <a:t>petal_length</a:t>
            </a:r>
            <a:r>
              <a:rPr lang="en-US" altLang="ko-KR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꽃잎 길이</a:t>
            </a:r>
            <a:r>
              <a:rPr lang="en-US" altLang="ko-KR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와 </a:t>
            </a:r>
            <a:r>
              <a:rPr lang="en-US" altLang="ko-KR" kern="0" dirty="0" err="1">
                <a:solidFill>
                  <a:srgbClr val="000000"/>
                </a:solidFill>
                <a:latin typeface="+mn-ea"/>
                <a:ea typeface="+mn-ea"/>
              </a:rPr>
              <a:t>petal_width</a:t>
            </a:r>
            <a:r>
              <a:rPr lang="en-US" altLang="ko-KR" kern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꽃잎 너비</a:t>
            </a:r>
            <a:r>
              <a:rPr lang="en-US" altLang="ko-KR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kern="0" dirty="0">
                <a:solidFill>
                  <a:srgbClr val="000000"/>
                </a:solidFill>
                <a:latin typeface="+mn-ea"/>
                <a:ea typeface="+mn-ea"/>
              </a:rPr>
              <a:t>는 관계가 있음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15640" y="1703294"/>
            <a:ext cx="2216972" cy="2330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450541" y="1559859"/>
            <a:ext cx="1201271" cy="2330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98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 err="1"/>
              <a:t>스피어만</a:t>
            </a:r>
            <a:r>
              <a:rPr lang="ko-KR" altLang="en-US" sz="2800" dirty="0"/>
              <a:t> 상관계수</a:t>
            </a:r>
            <a:r>
              <a:rPr lang="en-US" altLang="ko-KR" sz="2800" dirty="0"/>
              <a:t>(Spearman's Rank Correlation Coefficient)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데이터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12775" y="1116013"/>
            <a:ext cx="9293225" cy="5192712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/>
              <a:t>데이터의 순위로 상관계수 계산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서열척도인</a:t>
            </a:r>
            <a:r>
              <a:rPr lang="ko-KR" altLang="en-US" sz="2000" dirty="0"/>
              <a:t> 변수에 사용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데이터가 서열 척도인 경우</a:t>
            </a:r>
            <a:r>
              <a:rPr lang="en-US" altLang="ko-KR" sz="2000" dirty="0"/>
              <a:t>, </a:t>
            </a:r>
            <a:r>
              <a:rPr lang="ko-KR" altLang="en-US" sz="2000" dirty="0"/>
              <a:t>값 대신 순위를 사용하여 계산한 상관계수</a:t>
            </a:r>
          </a:p>
        </p:txBody>
      </p:sp>
      <p:pic>
        <p:nvPicPr>
          <p:cNvPr id="6145" name="_x660515216" descr="EMB0000333461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0" y="2721209"/>
            <a:ext cx="5738517" cy="179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7921" y="1762243"/>
            <a:ext cx="49288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/>
            <a:r>
              <a:rPr lang="en-US" altLang="ko-KR" sz="1800" dirty="0">
                <a:latin typeface="Consolas" panose="020B0609020204030204" pitchFamily="49" charset="0"/>
              </a:rPr>
              <a:t>import </a:t>
            </a:r>
            <a:r>
              <a:rPr lang="en-US" altLang="ko-KR" sz="1800" dirty="0" err="1">
                <a:latin typeface="Consolas" panose="020B0609020204030204" pitchFamily="49" charset="0"/>
              </a:rPr>
              <a:t>seaborn</a:t>
            </a:r>
            <a:r>
              <a:rPr lang="en-US" altLang="ko-KR" sz="1800" dirty="0">
                <a:latin typeface="Consolas" panose="020B0609020204030204" pitchFamily="49" charset="0"/>
              </a:rPr>
              <a:t> as </a:t>
            </a:r>
            <a:r>
              <a:rPr lang="en-US" altLang="ko-KR" sz="1800" dirty="0" err="1">
                <a:latin typeface="Consolas" panose="020B0609020204030204" pitchFamily="49" charset="0"/>
              </a:rPr>
              <a:t>sns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0" latinLnBrk="0"/>
            <a:r>
              <a:rPr lang="en-US" altLang="ko-KR" sz="1800" dirty="0">
                <a:latin typeface="Consolas" panose="020B0609020204030204" pitchFamily="49" charset="0"/>
              </a:rPr>
              <a:t>iris = </a:t>
            </a:r>
            <a:r>
              <a:rPr lang="en-US" altLang="ko-KR" sz="1800" dirty="0" err="1">
                <a:latin typeface="Consolas" panose="020B0609020204030204" pitchFamily="49" charset="0"/>
              </a:rPr>
              <a:t>sns.load_dataset</a:t>
            </a:r>
            <a:r>
              <a:rPr lang="en-US" altLang="ko-KR" sz="1800" dirty="0">
                <a:latin typeface="Consolas" panose="020B0609020204030204" pitchFamily="49" charset="0"/>
              </a:rPr>
              <a:t>("iris")</a:t>
            </a:r>
          </a:p>
          <a:p>
            <a:pPr lvl="0" latinLnBrk="0"/>
            <a:r>
              <a:rPr lang="en-US" altLang="ko-KR" sz="1800" dirty="0" err="1">
                <a:latin typeface="Consolas" panose="020B0609020204030204" pitchFamily="49" charset="0"/>
              </a:rPr>
              <a:t>iris.corr</a:t>
            </a:r>
            <a:r>
              <a:rPr lang="en-US" altLang="ko-KR" sz="1800" dirty="0">
                <a:latin typeface="Consolas" panose="020B0609020204030204" pitchFamily="49" charset="0"/>
              </a:rPr>
              <a:t>(method='spearman')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900" y="4811531"/>
            <a:ext cx="9739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/>
            <a:r>
              <a:rPr lang="en-US" altLang="ko-KR" sz="1800" dirty="0">
                <a:latin typeface="Consolas" panose="020B0609020204030204" pitchFamily="49" charset="0"/>
              </a:rPr>
              <a:t>from </a:t>
            </a:r>
            <a:r>
              <a:rPr lang="en-US" altLang="ko-KR" sz="1800" dirty="0" err="1">
                <a:latin typeface="Consolas" panose="020B0609020204030204" pitchFamily="49" charset="0"/>
              </a:rPr>
              <a:t>scipy.stats.stats</a:t>
            </a:r>
            <a:r>
              <a:rPr lang="en-US" altLang="ko-KR" sz="1800" dirty="0">
                <a:latin typeface="Consolas" panose="020B0609020204030204" pitchFamily="49" charset="0"/>
              </a:rPr>
              <a:t> import </a:t>
            </a:r>
            <a:r>
              <a:rPr lang="en-US" altLang="ko-KR" sz="1800" dirty="0" err="1">
                <a:latin typeface="Consolas" panose="020B0609020204030204" pitchFamily="49" charset="0"/>
              </a:rPr>
              <a:t>spearmanr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0" latinLnBrk="0"/>
            <a:r>
              <a:rPr lang="en-US" altLang="ko-KR" sz="1800" dirty="0" err="1">
                <a:latin typeface="Consolas" panose="020B0609020204030204" pitchFamily="49" charset="0"/>
              </a:rPr>
              <a:t>spearmanr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iris.petal_length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latin typeface="Consolas" panose="020B0609020204030204" pitchFamily="49" charset="0"/>
              </a:rPr>
              <a:t>iris.petal_width</a:t>
            </a:r>
            <a:r>
              <a:rPr lang="en-US" altLang="ko-KR" sz="1800" dirty="0">
                <a:latin typeface="Consolas" panose="020B0609020204030204" pitchFamily="49" charset="0"/>
              </a:rPr>
              <a:t>)</a:t>
            </a:r>
          </a:p>
          <a:p>
            <a:pPr lvl="0" latinLnBrk="0"/>
            <a:r>
              <a:rPr lang="en-US" altLang="ko-KR" sz="1800" dirty="0" err="1">
                <a:solidFill>
                  <a:srgbClr val="0066FF"/>
                </a:solidFill>
                <a:latin typeface="Consolas" panose="020B0609020204030204" pitchFamily="49" charset="0"/>
              </a:rPr>
              <a:t>SpearmanrResult</a:t>
            </a:r>
            <a:r>
              <a:rPr lang="en-US" altLang="ko-KR" sz="1800" dirty="0">
                <a:solidFill>
                  <a:srgbClr val="0066FF"/>
                </a:solidFill>
                <a:latin typeface="Consolas" panose="020B0609020204030204" pitchFamily="49" charset="0"/>
              </a:rPr>
              <a:t>(correlation=0.9376668235763412, </a:t>
            </a:r>
            <a:r>
              <a:rPr lang="en-US" altLang="ko-KR" sz="1800" dirty="0" err="1">
                <a:solidFill>
                  <a:srgbClr val="0066FF"/>
                </a:solidFill>
                <a:latin typeface="Consolas" panose="020B0609020204030204" pitchFamily="49" charset="0"/>
              </a:rPr>
              <a:t>pvalue</a:t>
            </a:r>
            <a:r>
              <a:rPr lang="en-US" altLang="ko-KR" sz="1800" dirty="0">
                <a:solidFill>
                  <a:srgbClr val="0066FF"/>
                </a:solidFill>
                <a:latin typeface="Consolas" panose="020B0609020204030204" pitchFamily="49" charset="0"/>
              </a:rPr>
              <a:t>=8.156596854126675e-70)</a:t>
            </a:r>
          </a:p>
          <a:p>
            <a:pPr lvl="0" latinLnBrk="0"/>
            <a:endParaRPr lang="en-US" altLang="ko-KR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03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37909" y="3429000"/>
            <a:ext cx="4953000" cy="1296144"/>
          </a:xfrm>
        </p:spPr>
        <p:txBody>
          <a:bodyPr anchor="t" anchorCtr="0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절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데이터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+mj-ea"/>
              </a:rPr>
              <a:t>전처리</a:t>
            </a:r>
            <a:endParaRPr lang="ko-KR" altLang="en-US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92595948-85FC-4B3A-BA70-F9E48B546ACC}"/>
              </a:ext>
            </a:extLst>
          </p:cNvPr>
          <p:cNvSpPr txBox="1">
            <a:spLocks/>
          </p:cNvSpPr>
          <p:nvPr/>
        </p:nvSpPr>
        <p:spPr>
          <a:xfrm>
            <a:off x="4539114" y="1825574"/>
            <a:ext cx="4952999" cy="936104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장</a:t>
            </a:r>
            <a:r>
              <a:rPr lang="en-US" altLang="ko-KR" dirty="0">
                <a:solidFill>
                  <a:schemeClr val="tx1"/>
                </a:solidFill>
                <a:latin typeface="+mj-ea"/>
              </a:rPr>
              <a:t>. </a:t>
            </a:r>
            <a:r>
              <a:rPr lang="ko-KR" altLang="en-US" dirty="0" err="1">
                <a:solidFill>
                  <a:schemeClr val="tx1"/>
                </a:solidFill>
                <a:latin typeface="+mj-ea"/>
              </a:rPr>
              <a:t>머신러닝</a:t>
            </a:r>
            <a:r>
              <a:rPr lang="ko-KR" altLang="en-US" dirty="0">
                <a:solidFill>
                  <a:schemeClr val="tx1"/>
                </a:solidFill>
                <a:latin typeface="+mj-ea"/>
              </a:rPr>
              <a:t> 시작하기</a:t>
            </a:r>
          </a:p>
        </p:txBody>
      </p:sp>
    </p:spTree>
    <p:extLst>
      <p:ext uri="{BB962C8B-B14F-4D97-AF65-F5344CB8AC3E}">
        <p14:creationId xmlns:p14="http://schemas.microsoft.com/office/powerpoint/2010/main" val="17004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grpSp>
        <p:nvGrpSpPr>
          <p:cNvPr id="69" name="그룹 68"/>
          <p:cNvGrpSpPr/>
          <p:nvPr/>
        </p:nvGrpSpPr>
        <p:grpSpPr>
          <a:xfrm>
            <a:off x="776536" y="1642891"/>
            <a:ext cx="8411420" cy="4594421"/>
            <a:chOff x="735008" y="1124744"/>
            <a:chExt cx="8411420" cy="4594421"/>
          </a:xfrm>
        </p:grpSpPr>
        <p:grpSp>
          <p:nvGrpSpPr>
            <p:cNvPr id="6" name="Group 37"/>
            <p:cNvGrpSpPr/>
            <p:nvPr/>
          </p:nvGrpSpPr>
          <p:grpSpPr>
            <a:xfrm>
              <a:off x="735008" y="1124744"/>
              <a:ext cx="8405504" cy="3049489"/>
              <a:chOff x="354008" y="1584478"/>
              <a:chExt cx="8405504" cy="3049489"/>
            </a:xfrm>
          </p:grpSpPr>
          <p:sp>
            <p:nvSpPr>
              <p:cNvPr id="7" name="Rectangle 38"/>
              <p:cNvSpPr/>
              <p:nvPr/>
            </p:nvSpPr>
            <p:spPr>
              <a:xfrm>
                <a:off x="354008" y="1584479"/>
                <a:ext cx="2016224" cy="29523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" name="Rectangle 2"/>
              <p:cNvSpPr/>
              <p:nvPr/>
            </p:nvSpPr>
            <p:spPr>
              <a:xfrm>
                <a:off x="354008" y="1584478"/>
                <a:ext cx="2016224" cy="1133792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008112">
                    <a:moveTo>
                      <a:pt x="0" y="0"/>
                    </a:moveTo>
                    <a:lnTo>
                      <a:pt x="2016224" y="0"/>
                    </a:lnTo>
                    <a:lnTo>
                      <a:pt x="2016224" y="792088"/>
                    </a:lnTo>
                    <a:lnTo>
                      <a:pt x="1008112" y="1008112"/>
                    </a:lnTo>
                    <a:lnTo>
                      <a:pt x="0" y="792088"/>
                    </a:lnTo>
                    <a:close/>
                  </a:path>
                </a:pathLst>
              </a:custGeom>
              <a:solidFill>
                <a:srgbClr val="F86A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14983" y="1666057"/>
                <a:ext cx="189086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결측치</a:t>
                </a: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 추정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14984" y="2040654"/>
                <a:ext cx="1890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Null 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비율 </a:t>
                </a:r>
                <a:r>
                  <a:rPr lang="en-US" altLang="ko-KR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20% </a:t>
                </a:r>
                <a:r>
                  <a:rPr lang="ko-KR" altLang="en-US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미만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18411" y="2808614"/>
                <a:ext cx="189086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연속형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18412" y="3062858"/>
                <a:ext cx="1890860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이상치 제외 평균</a:t>
                </a:r>
                <a:endParaRPr lang="en-US" altLang="ko-KR" sz="1200" dirty="0">
                  <a:solidFill>
                    <a:srgbClr val="262626"/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" name="Rectangle 44"/>
              <p:cNvSpPr/>
              <p:nvPr/>
            </p:nvSpPr>
            <p:spPr>
              <a:xfrm>
                <a:off x="2483768" y="1584479"/>
                <a:ext cx="2016224" cy="29523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4" name="Rectangle 2"/>
              <p:cNvSpPr/>
              <p:nvPr/>
            </p:nvSpPr>
            <p:spPr>
              <a:xfrm>
                <a:off x="2483768" y="1584478"/>
                <a:ext cx="2016224" cy="1133792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008112">
                    <a:moveTo>
                      <a:pt x="0" y="0"/>
                    </a:moveTo>
                    <a:lnTo>
                      <a:pt x="2016224" y="0"/>
                    </a:lnTo>
                    <a:lnTo>
                      <a:pt x="2016224" y="792088"/>
                    </a:lnTo>
                    <a:lnTo>
                      <a:pt x="1008112" y="1008112"/>
                    </a:lnTo>
                    <a:lnTo>
                      <a:pt x="0" y="792088"/>
                    </a:lnTo>
                    <a:close/>
                  </a:path>
                </a:pathLst>
              </a:custGeom>
              <a:solidFill>
                <a:srgbClr val="F6B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544743" y="1666057"/>
                <a:ext cx="189086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레이블 </a:t>
                </a:r>
                <a:r>
                  <a:rPr lang="ko-KR" altLang="en-US" sz="1400" b="1" dirty="0" err="1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인코딩</a:t>
                </a:r>
                <a:endParaRPr lang="ko-KR" altLang="en-US" sz="1400" b="1" dirty="0">
                  <a:solidFill>
                    <a:srgbClr val="262626"/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544744" y="2036507"/>
                <a:ext cx="1890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문자를 숫자로 변환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548171" y="2813845"/>
                <a:ext cx="189086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원</a:t>
                </a:r>
                <a:r>
                  <a:rPr lang="en-US" altLang="ko-KR" sz="1400" b="1" dirty="0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-</a:t>
                </a:r>
                <a:r>
                  <a:rPr lang="ko-KR" altLang="en-US" sz="1400" b="1" dirty="0" err="1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핫</a:t>
                </a:r>
                <a:r>
                  <a:rPr lang="ko-KR" altLang="en-US" sz="1400" b="1" dirty="0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 </a:t>
                </a:r>
                <a:r>
                  <a:rPr lang="ko-KR" altLang="en-US" sz="1400" b="1" dirty="0" err="1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인코딩</a:t>
                </a:r>
                <a:endParaRPr lang="ko-KR" altLang="en-US" sz="1400" b="1" dirty="0">
                  <a:solidFill>
                    <a:srgbClr val="EF4A4A"/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482061" y="3068089"/>
                <a:ext cx="2016224" cy="1565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성별을 저장하는 변수가 </a:t>
                </a:r>
                <a:r>
                  <a:rPr lang="en-US" altLang="ko-KR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male, female</a:t>
                </a: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을 가진다면 원</a:t>
                </a:r>
                <a:r>
                  <a:rPr lang="en-US" altLang="ko-KR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-</a:t>
                </a:r>
                <a:r>
                  <a:rPr lang="ko-KR" altLang="en-US" sz="1200" dirty="0" err="1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핫</a:t>
                </a: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 인코딩하면 </a:t>
                </a:r>
                <a:r>
                  <a:rPr lang="en-US" altLang="ko-KR" sz="1200" dirty="0" err="1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sex_male</a:t>
                </a:r>
                <a:r>
                  <a:rPr lang="en-US" altLang="ko-KR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sex_female</a:t>
                </a: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이라는 두 개의 변수가 만들어지고 </a:t>
                </a:r>
                <a:r>
                  <a:rPr lang="en-US" altLang="ko-KR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male</a:t>
                </a: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일 경우 </a:t>
                </a:r>
                <a:r>
                  <a:rPr lang="en-US" altLang="ko-KR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(1, 0)</a:t>
                </a: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값을 가지며</a:t>
                </a:r>
                <a:r>
                  <a:rPr lang="en-US" altLang="ko-KR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, female</a:t>
                </a: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일 경우 </a:t>
                </a:r>
                <a:r>
                  <a:rPr lang="en-US" altLang="ko-KR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(0, 1)</a:t>
                </a: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값을 가짐</a:t>
                </a:r>
              </a:p>
            </p:txBody>
          </p:sp>
          <p:sp>
            <p:nvSpPr>
              <p:cNvPr id="19" name="Rectangle 50"/>
              <p:cNvSpPr/>
              <p:nvPr/>
            </p:nvSpPr>
            <p:spPr>
              <a:xfrm>
                <a:off x="4613528" y="1584479"/>
                <a:ext cx="2016224" cy="29523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0" name="Rectangle 2"/>
              <p:cNvSpPr/>
              <p:nvPr/>
            </p:nvSpPr>
            <p:spPr>
              <a:xfrm>
                <a:off x="4613528" y="1584478"/>
                <a:ext cx="2016224" cy="1133792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008112">
                    <a:moveTo>
                      <a:pt x="0" y="0"/>
                    </a:moveTo>
                    <a:lnTo>
                      <a:pt x="2016224" y="0"/>
                    </a:lnTo>
                    <a:lnTo>
                      <a:pt x="2016224" y="792088"/>
                    </a:lnTo>
                    <a:lnTo>
                      <a:pt x="1008112" y="1008112"/>
                    </a:lnTo>
                    <a:lnTo>
                      <a:pt x="0" y="792088"/>
                    </a:lnTo>
                    <a:close/>
                  </a:path>
                </a:pathLst>
              </a:custGeom>
              <a:solidFill>
                <a:srgbClr val="73B2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674503" y="1666057"/>
                <a:ext cx="189086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  <a:cs typeface="Arial" pitchFamily="34" charset="0"/>
                  </a:rPr>
                  <a:t>표준화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674504" y="2031751"/>
                <a:ext cx="1890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최대값 및 최소값 정의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677931" y="2811110"/>
                <a:ext cx="189086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0~1 </a:t>
                </a:r>
                <a:r>
                  <a:rPr lang="ko-KR" altLang="en-US" sz="1400" b="1" dirty="0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표준화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677932" y="3065354"/>
                <a:ext cx="1890860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연속형 데이터의 경우 변수들의 </a:t>
                </a:r>
                <a:r>
                  <a:rPr lang="en-US" altLang="ko-KR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Scale</a:t>
                </a: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이 다르면  모델링 과정이 제대로 수행이 안되기 때문에 표준화 시킴</a:t>
                </a:r>
                <a:endParaRPr lang="en-US" altLang="ko-KR" sz="1200" dirty="0">
                  <a:solidFill>
                    <a:srgbClr val="262626"/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5" name="Rectangle 56"/>
              <p:cNvSpPr/>
              <p:nvPr/>
            </p:nvSpPr>
            <p:spPr>
              <a:xfrm>
                <a:off x="6743288" y="1584479"/>
                <a:ext cx="2016224" cy="29523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6" name="Rectangle 2"/>
              <p:cNvSpPr/>
              <p:nvPr/>
            </p:nvSpPr>
            <p:spPr>
              <a:xfrm>
                <a:off x="6743288" y="1584478"/>
                <a:ext cx="2016224" cy="1133792"/>
              </a:xfrm>
              <a:custGeom>
                <a:avLst/>
                <a:gdLst/>
                <a:ahLst/>
                <a:cxnLst/>
                <a:rect l="l" t="t" r="r" b="b"/>
                <a:pathLst>
                  <a:path w="2016224" h="1008112">
                    <a:moveTo>
                      <a:pt x="0" y="0"/>
                    </a:moveTo>
                    <a:lnTo>
                      <a:pt x="2016224" y="0"/>
                    </a:lnTo>
                    <a:lnTo>
                      <a:pt x="2016224" y="792088"/>
                    </a:lnTo>
                    <a:lnTo>
                      <a:pt x="1008112" y="1008112"/>
                    </a:lnTo>
                    <a:lnTo>
                      <a:pt x="0" y="792088"/>
                    </a:lnTo>
                    <a:close/>
                  </a:path>
                </a:pathLst>
              </a:custGeom>
              <a:solidFill>
                <a:srgbClr val="A0C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804263" y="1666057"/>
                <a:ext cx="189086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구간화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804264" y="2040740"/>
                <a:ext cx="1890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  <a:cs typeface="Arial" pitchFamily="34" charset="0"/>
                  </a:rPr>
                  <a:t>연속형 ▶ 범주형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807691" y="2808614"/>
                <a:ext cx="189086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의미부여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807692" y="3062858"/>
                <a:ext cx="1890860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연속형으로 산재되어 있는 데이터를 일정 규칙에 맞추어 범주형으로 변형 함으로써 데이터에 의미 부여</a:t>
                </a:r>
                <a:endParaRPr lang="en-US" altLang="ko-KR" sz="1200" dirty="0">
                  <a:solidFill>
                    <a:srgbClr val="262626"/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14983" y="3652966"/>
                <a:ext cx="189086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EF4A4A"/>
                    </a:solidFill>
                    <a:latin typeface="+mn-ea"/>
                    <a:ea typeface="+mn-ea"/>
                    <a:cs typeface="Arial" pitchFamily="34" charset="0"/>
                  </a:rPr>
                  <a:t>범주형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14984" y="3918118"/>
                <a:ext cx="1890860" cy="535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Null </a:t>
                </a:r>
                <a:r>
                  <a:rPr lang="ko-KR" altLang="en-US" sz="1200" dirty="0">
                    <a:solidFill>
                      <a:srgbClr val="262626"/>
                    </a:solidFill>
                    <a:latin typeface="+mn-ea"/>
                    <a:ea typeface="+mn-ea"/>
                    <a:cs typeface="Arial" pitchFamily="34" charset="0"/>
                  </a:rPr>
                  <a:t>값을 미리 정의된 값으로 대체</a:t>
                </a:r>
                <a:endParaRPr lang="en-US" altLang="ko-KR" sz="1200" dirty="0">
                  <a:solidFill>
                    <a:srgbClr val="262626"/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735008" y="4134989"/>
              <a:ext cx="2016224" cy="1584176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63061" y="4134989"/>
              <a:ext cx="2016224" cy="1584176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00444" y="4134989"/>
              <a:ext cx="2016224" cy="1584176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7130204" y="4134989"/>
              <a:ext cx="2016224" cy="1584176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pic>
          <p:nvPicPr>
            <p:cNvPr id="38" name="Picture 46" descr="F:\002-KIMS BUSINESS\007-bizdesign.tv\000-PPT FOR KMONG\PNG-아이콘\001-비즈니스\수정\파이챠트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117" y="4338525"/>
              <a:ext cx="1008112" cy="100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직선 연결선 38"/>
            <p:cNvCxnSpPr/>
            <p:nvPr/>
          </p:nvCxnSpPr>
          <p:spPr>
            <a:xfrm>
              <a:off x="5529064" y="5183806"/>
              <a:ext cx="936104" cy="0"/>
            </a:xfrm>
            <a:prstGeom prst="line">
              <a:avLst/>
            </a:prstGeom>
            <a:ln w="508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529064" y="4651062"/>
              <a:ext cx="936104" cy="0"/>
            </a:xfrm>
            <a:prstGeom prst="line">
              <a:avLst/>
            </a:prstGeom>
            <a:ln w="508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241032" y="5011102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  <a:ea typeface="+mn-ea"/>
                  <a:cs typeface="Arial" panose="020B0604020202020204" pitchFamily="34" charset="0"/>
                </a:rPr>
                <a:t>0</a:t>
              </a:r>
              <a:endParaRPr lang="ko-KR" altLang="en-US" dirty="0"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241032" y="4461751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  <a:ea typeface="+mn-ea"/>
                  <a:cs typeface="Arial" panose="020B0604020202020204" pitchFamily="34" charset="0"/>
                </a:rPr>
                <a:t>1</a:t>
              </a:r>
              <a:endParaRPr lang="ko-KR" altLang="en-US" dirty="0"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5817096" y="4229646"/>
              <a:ext cx="360040" cy="314745"/>
            </a:xfrm>
            <a:prstGeom prst="downArrow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4" name="아래쪽 화살표 43"/>
            <p:cNvSpPr/>
            <p:nvPr/>
          </p:nvSpPr>
          <p:spPr>
            <a:xfrm rot="10800000">
              <a:off x="5817096" y="5359126"/>
              <a:ext cx="360040" cy="314745"/>
            </a:xfrm>
            <a:prstGeom prst="downArrow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5578212" y="4760201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5647289" y="5066333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5834824" y="4957353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6096274" y="4760201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5739305" y="4868213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5928536" y="5052934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6004361" y="4929253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6178107" y="4871121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6241205" y="5110349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6330507" y="5023521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6379253" y="4699956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5876862" y="4834045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5693009" y="4965382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7538142" y="4338525"/>
              <a:ext cx="1212243" cy="1020600"/>
              <a:chOff x="7248189" y="5026320"/>
              <a:chExt cx="1212243" cy="1138984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7248189" y="5808633"/>
                <a:ext cx="387561" cy="0"/>
              </a:xfrm>
              <a:prstGeom prst="line">
                <a:avLst/>
              </a:prstGeom>
              <a:ln w="50800">
                <a:solidFill>
                  <a:srgbClr val="ECEC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8028384" y="5256064"/>
                <a:ext cx="412093" cy="0"/>
              </a:xfrm>
              <a:prstGeom prst="line">
                <a:avLst/>
              </a:prstGeom>
              <a:ln w="50800">
                <a:solidFill>
                  <a:srgbClr val="ECEC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7643812" y="5504828"/>
                <a:ext cx="384572" cy="0"/>
              </a:xfrm>
              <a:prstGeom prst="line">
                <a:avLst/>
              </a:prstGeom>
              <a:ln w="50800">
                <a:solidFill>
                  <a:srgbClr val="ECEC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꺾인 연결선 61"/>
              <p:cNvCxnSpPr/>
              <p:nvPr/>
            </p:nvCxnSpPr>
            <p:spPr>
              <a:xfrm>
                <a:off x="7248189" y="5026320"/>
                <a:ext cx="1212243" cy="1138984"/>
              </a:xfrm>
              <a:prstGeom prst="bentConnector3">
                <a:avLst>
                  <a:gd name="adj1" fmla="val -2055"/>
                </a:avLst>
              </a:prstGeom>
              <a:ln w="50800">
                <a:solidFill>
                  <a:srgbClr val="ECEC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967" y="4383893"/>
              <a:ext cx="1174017" cy="1174017"/>
            </a:xfrm>
            <a:prstGeom prst="rect">
              <a:avLst/>
            </a:prstGeom>
          </p:spPr>
        </p:pic>
        <p:sp>
          <p:nvSpPr>
            <p:cNvPr id="64" name="타원 63"/>
            <p:cNvSpPr/>
            <p:nvPr/>
          </p:nvSpPr>
          <p:spPr>
            <a:xfrm>
              <a:off x="5789104" y="4901353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6049260" y="4994052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6271436" y="4783418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5950828" y="4767298"/>
              <a:ext cx="45720" cy="4572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89636" y="908720"/>
            <a:ext cx="9615892" cy="665861"/>
            <a:chOff x="89636" y="980728"/>
            <a:chExt cx="9615892" cy="665861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sklearn.preprocessing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패키지는 모델을 만들기 적합한 데이터로 변환하는 것을 도와줌</a:t>
              </a: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2677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표준화 함수들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4149080"/>
            <a:ext cx="9267825" cy="2019300"/>
          </a:xfrm>
          <a:prstGeom prst="rect">
            <a:avLst/>
          </a:prstGeom>
        </p:spPr>
      </p:pic>
      <p:pic>
        <p:nvPicPr>
          <p:cNvPr id="9" name="_x473439224" descr="EMB00003ed062a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96" y="4300395"/>
            <a:ext cx="3670478" cy="171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4488" y="3851756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예제에 사용할 데이터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89636" y="967131"/>
            <a:ext cx="9615892" cy="665861"/>
            <a:chOff x="89636" y="980728"/>
            <a:chExt cx="9615892" cy="6658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데이터를 정해진 구간 사이의 값으로 표준화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(Standardization) 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그룹 13"/>
          <p:cNvGrpSpPr/>
          <p:nvPr/>
        </p:nvGrpSpPr>
        <p:grpSpPr>
          <a:xfrm>
            <a:off x="595818" y="1614013"/>
            <a:ext cx="8742981" cy="2069957"/>
            <a:chOff x="627891" y="2341349"/>
            <a:chExt cx="8742981" cy="206995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92560" y="2492896"/>
              <a:ext cx="8378312" cy="1918410"/>
            </a:xfrm>
            <a:prstGeom prst="roundRect">
              <a:avLst>
                <a:gd name="adj" fmla="val 5245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26BB0-ACD4-4DD0-97C7-06B8CF3C9349}"/>
                </a:ext>
              </a:extLst>
            </p:cNvPr>
            <p:cNvSpPr txBox="1"/>
            <p:nvPr/>
          </p:nvSpPr>
          <p:spPr>
            <a:xfrm>
              <a:off x="1346550" y="2557192"/>
              <a:ext cx="6246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kern="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sklearn.preprocessing</a:t>
              </a:r>
              <a:r>
                <a:rPr lang="en-US" altLang="ko-KR" sz="2000" kern="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kern="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모듈의 표준화 함수들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22632EA-C6D4-46F3-9910-8CEAB942B8CF}"/>
                </a:ext>
              </a:extLst>
            </p:cNvPr>
            <p:cNvGrpSpPr/>
            <p:nvPr/>
          </p:nvGrpSpPr>
          <p:grpSpPr>
            <a:xfrm>
              <a:off x="1471210" y="3027286"/>
              <a:ext cx="7859027" cy="1356461"/>
              <a:chOff x="1851151" y="1585950"/>
              <a:chExt cx="7859027" cy="1356461"/>
            </a:xfrm>
          </p:grpSpPr>
          <p:sp>
            <p:nvSpPr>
              <p:cNvPr id="25" name="TextBox 49">
                <a:extLst>
                  <a:ext uri="{FF2B5EF4-FFF2-40B4-BE49-F238E27FC236}">
                    <a16:creationId xmlns:a16="http://schemas.microsoft.com/office/drawing/2014/main" id="{3C767C89-89AA-47C1-8B7E-301B682604DF}"/>
                  </a:ext>
                </a:extLst>
              </p:cNvPr>
              <p:cNvSpPr txBox="1"/>
              <p:nvPr/>
            </p:nvSpPr>
            <p:spPr>
              <a:xfrm>
                <a:off x="1980034" y="1585950"/>
                <a:ext cx="7122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scale(x) : 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표준 정규분포를 사용해 표준화</a:t>
                </a:r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8BEABC69-33F5-432A-A4E5-BABA1CB635E7}"/>
                  </a:ext>
                </a:extLst>
              </p:cNvPr>
              <p:cNvSpPr/>
              <p:nvPr/>
            </p:nvSpPr>
            <p:spPr>
              <a:xfrm rot="5400000">
                <a:off x="1843616" y="1688754"/>
                <a:ext cx="109256" cy="94186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7" name="TextBox 49">
                <a:extLst>
                  <a:ext uri="{FF2B5EF4-FFF2-40B4-BE49-F238E27FC236}">
                    <a16:creationId xmlns:a16="http://schemas.microsoft.com/office/drawing/2014/main" id="{3C767C89-89AA-47C1-8B7E-301B682604DF}"/>
                  </a:ext>
                </a:extLst>
              </p:cNvPr>
              <p:cNvSpPr txBox="1"/>
              <p:nvPr/>
            </p:nvSpPr>
            <p:spPr>
              <a:xfrm>
                <a:off x="1980034" y="2281847"/>
                <a:ext cx="7122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minmax_sacle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(x) :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최댓값과 최솟값을 사용하여 표준화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 0~1</a:t>
                </a: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8BEABC69-33F5-432A-A4E5-BABA1CB635E7}"/>
                  </a:ext>
                </a:extLst>
              </p:cNvPr>
              <p:cNvSpPr/>
              <p:nvPr/>
            </p:nvSpPr>
            <p:spPr>
              <a:xfrm rot="5400000">
                <a:off x="1843616" y="2384651"/>
                <a:ext cx="109256" cy="94186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9" name="TextBox 49">
                <a:extLst>
                  <a:ext uri="{FF2B5EF4-FFF2-40B4-BE49-F238E27FC236}">
                    <a16:creationId xmlns:a16="http://schemas.microsoft.com/office/drawing/2014/main" id="{3C767C89-89AA-47C1-8B7E-301B682604DF}"/>
                  </a:ext>
                </a:extLst>
              </p:cNvPr>
              <p:cNvSpPr txBox="1"/>
              <p:nvPr/>
            </p:nvSpPr>
            <p:spPr>
              <a:xfrm>
                <a:off x="1980033" y="1953270"/>
                <a:ext cx="77301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robust_scale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(x) : </a:t>
                </a:r>
                <a:r>
                  <a:rPr lang="ko-KR" altLang="en-US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중위수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(median)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와 </a:t>
                </a:r>
                <a:r>
                  <a:rPr lang="ko-KR" altLang="en-US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사분위범위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(interquartile range)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를 사용하여 표준화</a:t>
                </a:r>
                <a:endParaRPr lang="en-US" altLang="ko-KR" sz="1600" kern="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0" name="이등변 삼각형 29">
                <a:extLst>
                  <a:ext uri="{FF2B5EF4-FFF2-40B4-BE49-F238E27FC236}">
                    <a16:creationId xmlns:a16="http://schemas.microsoft.com/office/drawing/2014/main" id="{8BEABC69-33F5-432A-A4E5-BABA1CB635E7}"/>
                  </a:ext>
                </a:extLst>
              </p:cNvPr>
              <p:cNvSpPr/>
              <p:nvPr/>
            </p:nvSpPr>
            <p:spPr>
              <a:xfrm rot="5400000">
                <a:off x="1843616" y="2056074"/>
                <a:ext cx="109256" cy="94186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1" name="TextBox 49">
                <a:extLst>
                  <a:ext uri="{FF2B5EF4-FFF2-40B4-BE49-F238E27FC236}">
                    <a16:creationId xmlns:a16="http://schemas.microsoft.com/office/drawing/2014/main" id="{3C767C89-89AA-47C1-8B7E-301B682604DF}"/>
                  </a:ext>
                </a:extLst>
              </p:cNvPr>
              <p:cNvSpPr txBox="1"/>
              <p:nvPr/>
            </p:nvSpPr>
            <p:spPr>
              <a:xfrm>
                <a:off x="1980034" y="2603857"/>
                <a:ext cx="7122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maxabs_scale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(x) :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최대 절댓값을 사용하여 표준화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 -1~1</a:t>
                </a: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8BEABC69-33F5-432A-A4E5-BABA1CB635E7}"/>
                  </a:ext>
                </a:extLst>
              </p:cNvPr>
              <p:cNvSpPr/>
              <p:nvPr/>
            </p:nvSpPr>
            <p:spPr>
              <a:xfrm rot="5400000">
                <a:off x="1843616" y="2706661"/>
                <a:ext cx="109256" cy="94186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3F30332-1AA6-40C0-95B0-F6FBA4D6BFB6}"/>
                </a:ext>
              </a:extLst>
            </p:cNvPr>
            <p:cNvCxnSpPr>
              <a:cxnSpLocks/>
            </p:cNvCxnSpPr>
            <p:nvPr/>
          </p:nvCxnSpPr>
          <p:spPr>
            <a:xfrm>
              <a:off x="1346551" y="2926524"/>
              <a:ext cx="3468308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627891" y="2341349"/>
              <a:ext cx="743245" cy="831795"/>
              <a:chOff x="278355" y="2525197"/>
              <a:chExt cx="1176008" cy="1316117"/>
            </a:xfrm>
          </p:grpSpPr>
          <p:grpSp>
            <p:nvGrpSpPr>
              <p:cNvPr id="20" name="组合 46">
                <a:extLst>
                  <a:ext uri="{FF2B5EF4-FFF2-40B4-BE49-F238E27FC236}">
                    <a16:creationId xmlns:a16="http://schemas.microsoft.com/office/drawing/2014/main" id="{2CC2E693-C43C-485E-8C20-80D280C5F120}"/>
                  </a:ext>
                </a:extLst>
              </p:cNvPr>
              <p:cNvGrpSpPr/>
              <p:nvPr/>
            </p:nvGrpSpPr>
            <p:grpSpPr>
              <a:xfrm>
                <a:off x="278355" y="2525197"/>
                <a:ext cx="1176008" cy="1316117"/>
                <a:chOff x="2369424" y="2522567"/>
                <a:chExt cx="2473215" cy="2767872"/>
              </a:xfrm>
            </p:grpSpPr>
            <p:sp>
              <p:nvSpPr>
                <p:cNvPr id="22" name="泪滴形 1">
                  <a:extLst>
                    <a:ext uri="{FF2B5EF4-FFF2-40B4-BE49-F238E27FC236}">
                      <a16:creationId xmlns:a16="http://schemas.microsoft.com/office/drawing/2014/main" id="{96AE8CFB-AB2A-47AE-AB96-51D390E62877}"/>
                    </a:ext>
                  </a:extLst>
                </p:cNvPr>
                <p:cNvSpPr/>
                <p:nvPr/>
              </p:nvSpPr>
              <p:spPr>
                <a:xfrm rot="8194362">
                  <a:off x="2810532" y="3321029"/>
                  <a:ext cx="2032107" cy="1969410"/>
                </a:xfrm>
                <a:custGeom>
                  <a:avLst/>
                  <a:gdLst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32248 w 2232248"/>
                    <a:gd name="connsiteY2" fmla="*/ 0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32248 w 2232248"/>
                    <a:gd name="connsiteY2" fmla="*/ 0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15809 w 2232248"/>
                    <a:gd name="connsiteY2" fmla="*/ 74373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15809 w 2232248"/>
                    <a:gd name="connsiteY2" fmla="*/ 74373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32248" h="2232248">
                      <a:moveTo>
                        <a:pt x="0" y="1116124"/>
                      </a:moveTo>
                      <a:cubicBezTo>
                        <a:pt x="0" y="499706"/>
                        <a:pt x="499706" y="0"/>
                        <a:pt x="1116124" y="0"/>
                      </a:cubicBezTo>
                      <a:lnTo>
                        <a:pt x="2215809" y="74373"/>
                      </a:lnTo>
                      <a:cubicBezTo>
                        <a:pt x="1363299" y="358937"/>
                        <a:pt x="2232248" y="744083"/>
                        <a:pt x="2232248" y="1116124"/>
                      </a:cubicBezTo>
                      <a:cubicBezTo>
                        <a:pt x="2232248" y="1732542"/>
                        <a:pt x="1732542" y="2232248"/>
                        <a:pt x="1116124" y="2232248"/>
                      </a:cubicBezTo>
                      <a:cubicBezTo>
                        <a:pt x="499706" y="2232248"/>
                        <a:pt x="0" y="1732542"/>
                        <a:pt x="0" y="111612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65000"/>
                        <a:lumOff val="35000"/>
                        <a:shade val="30000"/>
                        <a:satMod val="115000"/>
                      </a:sysClr>
                    </a:gs>
                    <a:gs pos="77000">
                      <a:sysClr val="windowText" lastClr="000000">
                        <a:lumMod val="65000"/>
                        <a:lumOff val="35000"/>
                        <a:shade val="100000"/>
                        <a:satMod val="115000"/>
                        <a:alpha val="0"/>
                      </a:sysClr>
                    </a:gs>
                  </a:gsLst>
                  <a:lin ang="8400000" scaled="0"/>
                  <a:tileRect/>
                </a:gradFill>
                <a:ln w="25400" cap="flat" cmpd="sng" algn="ctr">
                  <a:noFill/>
                  <a:prstDash val="solid"/>
                </a:ln>
                <a:effectLst/>
                <a:scene3d>
                  <a:camera prst="isometricOffAxis1Top">
                    <a:rot lat="19138283" lon="19960832" rev="21342385"/>
                  </a:camera>
                  <a:lightRig rig="threePt" dir="t"/>
                </a:scene3d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kern="0">
                    <a:solidFill>
                      <a:sysClr val="window" lastClr="FFFFFF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23" name="泪滴形 1">
                  <a:extLst>
                    <a:ext uri="{FF2B5EF4-FFF2-40B4-BE49-F238E27FC236}">
                      <a16:creationId xmlns:a16="http://schemas.microsoft.com/office/drawing/2014/main" id="{0731EF07-473B-44C5-A6C4-AB0F4DB9B255}"/>
                    </a:ext>
                  </a:extLst>
                </p:cNvPr>
                <p:cNvSpPr/>
                <p:nvPr/>
              </p:nvSpPr>
              <p:spPr>
                <a:xfrm rot="8194362">
                  <a:off x="2369424" y="2522567"/>
                  <a:ext cx="2232248" cy="2232248"/>
                </a:xfrm>
                <a:custGeom>
                  <a:avLst/>
                  <a:gdLst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32248 w 2232248"/>
                    <a:gd name="connsiteY2" fmla="*/ 0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32248 w 2232248"/>
                    <a:gd name="connsiteY2" fmla="*/ 0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15809 w 2232248"/>
                    <a:gd name="connsiteY2" fmla="*/ 74373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15809 w 2232248"/>
                    <a:gd name="connsiteY2" fmla="*/ 74373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32248" h="2232248">
                      <a:moveTo>
                        <a:pt x="0" y="1116124"/>
                      </a:moveTo>
                      <a:cubicBezTo>
                        <a:pt x="0" y="499706"/>
                        <a:pt x="499706" y="0"/>
                        <a:pt x="1116124" y="0"/>
                      </a:cubicBezTo>
                      <a:lnTo>
                        <a:pt x="2215809" y="74373"/>
                      </a:lnTo>
                      <a:cubicBezTo>
                        <a:pt x="1363299" y="358937"/>
                        <a:pt x="2232248" y="744083"/>
                        <a:pt x="2232248" y="1116124"/>
                      </a:cubicBezTo>
                      <a:cubicBezTo>
                        <a:pt x="2232248" y="1732542"/>
                        <a:pt x="1732542" y="2232248"/>
                        <a:pt x="1116124" y="2232248"/>
                      </a:cubicBezTo>
                      <a:cubicBezTo>
                        <a:pt x="499706" y="2232248"/>
                        <a:pt x="0" y="1732542"/>
                        <a:pt x="0" y="1116124"/>
                      </a:cubicBez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241300" sx="104000" sy="104000" algn="ctr" rotWithShape="0">
                    <a:prstClr val="black">
                      <a:alpha val="17000"/>
                    </a:prstClr>
                  </a:outerShdw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kern="0">
                    <a:solidFill>
                      <a:sysClr val="window" lastClr="FFFFFF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24" name="椭圆 51">
                  <a:extLst>
                    <a:ext uri="{FF2B5EF4-FFF2-40B4-BE49-F238E27FC236}">
                      <a16:creationId xmlns:a16="http://schemas.microsoft.com/office/drawing/2014/main" id="{5B72AFF1-0E13-4A0E-B063-1CFD2D1D4484}"/>
                    </a:ext>
                  </a:extLst>
                </p:cNvPr>
                <p:cNvSpPr/>
                <p:nvPr/>
              </p:nvSpPr>
              <p:spPr>
                <a:xfrm>
                  <a:off x="2549444" y="2636912"/>
                  <a:ext cx="1872208" cy="1872208"/>
                </a:xfrm>
                <a:prstGeom prst="ellipse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kern="0">
                    <a:solidFill>
                      <a:sysClr val="window" lastClr="FFFFFF"/>
                    </a:solidFill>
                    <a:latin typeface="Calibri"/>
                    <a:ea typeface="+mn-ea"/>
                  </a:endParaRPr>
                </a:p>
              </p:txBody>
            </p:sp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C96ADE5-3FDF-47C5-801C-28F513885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739" y="2848501"/>
                <a:ext cx="414820" cy="4148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302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분석에서 가장 중요한 것은</a:t>
            </a:r>
            <a:r>
              <a:rPr lang="en-US" altLang="ko-KR" dirty="0"/>
              <a:t>?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en-US" altLang="ko-KR" dirty="0"/>
          </a:p>
        </p:txBody>
      </p:sp>
      <p:grpSp>
        <p:nvGrpSpPr>
          <p:cNvPr id="4" name="Group 8"/>
          <p:cNvGrpSpPr/>
          <p:nvPr/>
        </p:nvGrpSpPr>
        <p:grpSpPr>
          <a:xfrm>
            <a:off x="2874930" y="2189036"/>
            <a:ext cx="2134315" cy="1533793"/>
            <a:chOff x="1822736" y="2564904"/>
            <a:chExt cx="1970137" cy="1415809"/>
          </a:xfrm>
        </p:grpSpPr>
        <p:grpSp>
          <p:nvGrpSpPr>
            <p:cNvPr id="8" name="Group 7"/>
            <p:cNvGrpSpPr/>
            <p:nvPr/>
          </p:nvGrpSpPr>
          <p:grpSpPr>
            <a:xfrm>
              <a:off x="1822736" y="2564904"/>
              <a:ext cx="1970137" cy="1415809"/>
              <a:chOff x="1822736" y="2564904"/>
              <a:chExt cx="1970137" cy="1415809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rgbClr val="73B2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220098" y="2575648"/>
                <a:ext cx="1572775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3B2D1">
                      <a:lumMod val="79000"/>
                      <a:lumOff val="21000"/>
                    </a:srgbClr>
                  </a:gs>
                  <a:gs pos="94000">
                    <a:srgbClr val="73B2D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917746" y="2630014"/>
              <a:ext cx="1738018" cy="284102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Optimization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</p:grpSp>
      <p:grpSp>
        <p:nvGrpSpPr>
          <p:cNvPr id="9" name="Group 10"/>
          <p:cNvGrpSpPr/>
          <p:nvPr/>
        </p:nvGrpSpPr>
        <p:grpSpPr>
          <a:xfrm>
            <a:off x="5020098" y="2190458"/>
            <a:ext cx="2134315" cy="1533793"/>
            <a:chOff x="5436096" y="2154888"/>
            <a:chExt cx="1970137" cy="1415809"/>
          </a:xfrm>
        </p:grpSpPr>
        <p:grpSp>
          <p:nvGrpSpPr>
            <p:cNvPr id="11" name="Group 25"/>
            <p:cNvGrpSpPr/>
            <p:nvPr/>
          </p:nvGrpSpPr>
          <p:grpSpPr>
            <a:xfrm>
              <a:off x="5436096" y="2154888"/>
              <a:ext cx="1970137" cy="1415809"/>
              <a:chOff x="1822736" y="2564904"/>
              <a:chExt cx="1970137" cy="1415809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rgbClr val="A0C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Rounded Rectangle 9"/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C458">
                      <a:lumMod val="80000"/>
                      <a:lumOff val="20000"/>
                    </a:srgbClr>
                  </a:gs>
                  <a:gs pos="94000">
                    <a:srgbClr val="A0C458">
                      <a:lumMod val="100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956126" y="2228123"/>
              <a:ext cx="922561" cy="284102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Insight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</p:grpSp>
      <p:grpSp>
        <p:nvGrpSpPr>
          <p:cNvPr id="12" name="Group 43"/>
          <p:cNvGrpSpPr/>
          <p:nvPr/>
        </p:nvGrpSpPr>
        <p:grpSpPr>
          <a:xfrm>
            <a:off x="2874930" y="3732447"/>
            <a:ext cx="2134315" cy="1533793"/>
            <a:chOff x="1822736" y="2564904"/>
            <a:chExt cx="1970137" cy="1415809"/>
          </a:xfrm>
        </p:grpSpPr>
        <p:grpSp>
          <p:nvGrpSpPr>
            <p:cNvPr id="13" name="Group 44"/>
            <p:cNvGrpSpPr/>
            <p:nvPr/>
          </p:nvGrpSpPr>
          <p:grpSpPr>
            <a:xfrm>
              <a:off x="1822736" y="2564904"/>
              <a:ext cx="1970137" cy="1415809"/>
              <a:chOff x="1822736" y="2564904"/>
              <a:chExt cx="1970137" cy="1415809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rgbClr val="F6B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" name="Rounded Rectangle 9"/>
              <p:cNvSpPr/>
              <p:nvPr/>
            </p:nvSpPr>
            <p:spPr>
              <a:xfrm>
                <a:off x="2220098" y="2575648"/>
                <a:ext cx="1572775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6BF4A">
                      <a:lumMod val="67000"/>
                      <a:lumOff val="33000"/>
                    </a:srgbClr>
                  </a:gs>
                  <a:gs pos="94000">
                    <a:srgbClr val="F6BF4A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278674" y="2610390"/>
              <a:ext cx="1058257" cy="284102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Solution 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5020099" y="3732448"/>
            <a:ext cx="2134315" cy="1533793"/>
            <a:chOff x="5436096" y="2154888"/>
            <a:chExt cx="1970137" cy="1415809"/>
          </a:xfrm>
        </p:grpSpPr>
        <p:grpSp>
          <p:nvGrpSpPr>
            <p:cNvPr id="16" name="Group 52"/>
            <p:cNvGrpSpPr/>
            <p:nvPr/>
          </p:nvGrpSpPr>
          <p:grpSpPr>
            <a:xfrm>
              <a:off x="5436096" y="2154888"/>
              <a:ext cx="1970137" cy="1415809"/>
              <a:chOff x="1822736" y="2564904"/>
              <a:chExt cx="1970137" cy="1415809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rgbClr val="F86A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9" name="Rounded Rectangle 9"/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6A9A">
                      <a:lumMod val="85000"/>
                      <a:lumOff val="15000"/>
                    </a:srgbClr>
                  </a:gs>
                  <a:gs pos="94000">
                    <a:srgbClr val="F86A9A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5833166" y="2203052"/>
              <a:ext cx="1151040" cy="284102"/>
            </a:xfrm>
            <a:prstGeom prst="rect">
              <a:avLst/>
            </a:prstGeom>
            <a:noFill/>
          </p:spPr>
          <p:txBody>
            <a:bodyPr wrap="square" lIns="117000" rIns="117000" rtlCol="0">
              <a:spAutoFit/>
            </a:bodyPr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Discovery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28185" y="1344096"/>
            <a:ext cx="962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분석 대상</a:t>
            </a:r>
            <a:endParaRPr lang="en-US" altLang="ko-KR" sz="1600" b="1" dirty="0"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latin typeface="+mj-ea"/>
                <a:ea typeface="+mj-ea"/>
              </a:rPr>
              <a:t>(What)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95026" y="3388741"/>
            <a:ext cx="962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분석 방식</a:t>
            </a:r>
            <a:endParaRPr lang="en-US" altLang="ko-KR" sz="1600" b="1" dirty="0"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latin typeface="+mj-ea"/>
                <a:ea typeface="+mj-ea"/>
              </a:rPr>
              <a:t>(How)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9113" y="1868831"/>
            <a:ext cx="73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+mj-ea"/>
                <a:ea typeface="+mj-ea"/>
              </a:rPr>
              <a:t>Known</a:t>
            </a:r>
            <a:endParaRPr lang="ko-KR" altLang="en-US" i="1" dirty="0">
              <a:latin typeface="+mj-ea"/>
              <a:ea typeface="+mj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08522" y="1868831"/>
            <a:ext cx="106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+mj-ea"/>
                <a:ea typeface="+mj-ea"/>
              </a:rPr>
              <a:t>Un-Known</a:t>
            </a:r>
            <a:endParaRPr lang="ko-KR" altLang="en-US" i="1" dirty="0">
              <a:latin typeface="+mj-ea"/>
              <a:ea typeface="+mj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28664" y="2789215"/>
            <a:ext cx="736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+mj-ea"/>
                <a:ea typeface="+mj-ea"/>
              </a:rPr>
              <a:t>Known</a:t>
            </a:r>
            <a:endParaRPr lang="ko-KR" altLang="en-US" i="1" dirty="0">
              <a:latin typeface="+mj-ea"/>
              <a:ea typeface="+mj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68624" y="4332626"/>
            <a:ext cx="106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+mj-ea"/>
                <a:ea typeface="+mj-ea"/>
              </a:rPr>
              <a:t>Un-Known</a:t>
            </a:r>
            <a:endParaRPr lang="ko-KR" altLang="en-US" i="1" dirty="0">
              <a:latin typeface="+mj-ea"/>
              <a:ea typeface="+mj-ea"/>
            </a:endParaRPr>
          </a:p>
        </p:txBody>
      </p:sp>
      <p:pic>
        <p:nvPicPr>
          <p:cNvPr id="77" name="Picture 42" descr="F:\002-KIMS BUSINESS\007-bizdesign.tv\000-PPT FOR KMONG\PNG-아이콘\001-비즈니스\수정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19" y="4256000"/>
            <a:ext cx="422201" cy="4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48" y="2723946"/>
            <a:ext cx="486675" cy="47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7" descr="F:\002-KIMS BUSINESS\007-bizdesign.tv\000-PPT FOR KMONG\PNG-아이콘\001-비즈니스\수정\폴더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46" y="2773028"/>
            <a:ext cx="486675" cy="38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9" descr="F:\002-KIMS BUSINESS\007-bizdesign.tv\000-PPT FOR KMONG\PNG-아이콘\001-비즈니스\수정\스페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48" y="4256000"/>
            <a:ext cx="486675" cy="4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13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scale()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5053" y="2363189"/>
            <a:ext cx="8496944" cy="11484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array([[-0.90068117, 1.01900435, -1.34022653, -1.3154443 ],</a:t>
            </a:r>
          </a:p>
          <a:p>
            <a:pPr latinLnBrk="0"/>
            <a:r>
              <a:rPr lang="en-US" altLang="ko-KR" sz="1400" dirty="0"/>
              <a:t>[-1.14301691, -0.13197948, -1.34022653, -1.3154443 ],</a:t>
            </a:r>
          </a:p>
          <a:p>
            <a:pPr latinLnBrk="0"/>
            <a:r>
              <a:rPr lang="en-US" altLang="ko-KR" sz="1400" dirty="0"/>
              <a:t>[-1.38535265, 0.32841405, -1.39706395, -1.3154443 ],</a:t>
            </a:r>
          </a:p>
          <a:p>
            <a:pPr latinLnBrk="0"/>
            <a:r>
              <a:rPr lang="en-US" altLang="ko-KR" sz="1400" dirty="0"/>
              <a:t>[-1.50652052, 0.09821729, -1.2833891 , -1.3154443 ],</a:t>
            </a:r>
          </a:p>
          <a:p>
            <a:pPr latinLnBrk="0"/>
            <a:r>
              <a:rPr lang="en-US" altLang="ko-KR" sz="1400" dirty="0"/>
              <a:t>[-1.02184904, 1.24920112, -1.34022653, -1.3154443 ]])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5053" y="3647240"/>
            <a:ext cx="8496944" cy="42864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 err="1"/>
              <a:t>x_scaled.mean</a:t>
            </a:r>
            <a:r>
              <a:rPr lang="en-US" altLang="ko-KR" sz="1400" dirty="0"/>
              <a:t>(axis=0) # </a:t>
            </a:r>
            <a:r>
              <a:rPr lang="ko-KR" altLang="en-US" sz="1400" dirty="0"/>
              <a:t>표준화 한 데이터들의 평균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5053" y="4211444"/>
            <a:ext cx="8496944" cy="4383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array([-4.73695157e-16, -7.81597009e-16, -4.26325641e-16, -4.73695157e-16])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75" y="1618741"/>
            <a:ext cx="8797450" cy="30467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75" y="4734968"/>
            <a:ext cx="8926609" cy="1470637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9636" y="967131"/>
            <a:ext cx="9615892" cy="665861"/>
            <a:chOff x="89636" y="980728"/>
            <a:chExt cx="9615892" cy="66586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scale()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함수는 평균을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0,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표준편차를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되도록 표준화 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499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robust_scale</a:t>
            </a:r>
            <a:r>
              <a:rPr lang="en-US" altLang="ko-KR" dirty="0"/>
              <a:t>()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5053" y="2211982"/>
            <a:ext cx="8496944" cy="7214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from </a:t>
            </a:r>
            <a:r>
              <a:rPr lang="en-US" altLang="ko-KR" sz="1400" dirty="0" err="1"/>
              <a:t>sklearn.preprocessing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robust_scale</a:t>
            </a:r>
            <a:endParaRPr lang="en-US" altLang="ko-KR" sz="1400" dirty="0"/>
          </a:p>
          <a:p>
            <a:pPr latinLnBrk="0"/>
            <a:r>
              <a:rPr lang="en-US" altLang="ko-KR" sz="1400" dirty="0" err="1"/>
              <a:t>iris_robust_scaled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robust_scale</a:t>
            </a:r>
            <a:r>
              <a:rPr lang="en-US" altLang="ko-KR" sz="1400" dirty="0"/>
              <a:t>(x)</a:t>
            </a:r>
          </a:p>
          <a:p>
            <a:pPr latinLnBrk="0"/>
            <a:r>
              <a:rPr lang="en-US" altLang="ko-KR" sz="1400" dirty="0" err="1"/>
              <a:t>iris_robust_scaled</a:t>
            </a:r>
            <a:r>
              <a:rPr lang="en-US" altLang="ko-KR" sz="1400" dirty="0"/>
              <a:t>[:5,:]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5053" y="3068960"/>
            <a:ext cx="8496944" cy="11484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array([[-0.53846154, 1. , -0.84285714, -0.73333333],</a:t>
            </a:r>
          </a:p>
          <a:p>
            <a:pPr latinLnBrk="0"/>
            <a:r>
              <a:rPr lang="en-US" altLang="ko-KR" sz="1400" dirty="0"/>
              <a:t>[-0.69230769, 0. , -0.84285714, -0.73333333],</a:t>
            </a:r>
          </a:p>
          <a:p>
            <a:pPr latinLnBrk="0"/>
            <a:r>
              <a:rPr lang="en-US" altLang="ko-KR" sz="1400" dirty="0"/>
              <a:t>[-0.84615385, 0.4 , -0.87142857, -0.73333333],</a:t>
            </a:r>
          </a:p>
          <a:p>
            <a:pPr latinLnBrk="0"/>
            <a:r>
              <a:rPr lang="en-US" altLang="ko-KR" sz="1400" dirty="0"/>
              <a:t>[-0.92307692, 0.2 , -0.81428571, -0.73333333],</a:t>
            </a:r>
          </a:p>
          <a:p>
            <a:pPr latinLnBrk="0"/>
            <a:r>
              <a:rPr lang="en-US" altLang="ko-KR" sz="1400" dirty="0"/>
              <a:t>[-0.61538462, 1.2 , -0.84285714, -0.73333333]])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0" y="2016676"/>
            <a:ext cx="9630173" cy="331488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9109" y="1097875"/>
            <a:ext cx="9615892" cy="665861"/>
            <a:chOff x="89636" y="980728"/>
            <a:chExt cx="9615892" cy="6658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robust_scale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()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함수는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중위수와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사분위범위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(interquartile range)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사용하여 표준화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4777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minmax_scale</a:t>
            </a:r>
            <a:r>
              <a:rPr lang="en-US" altLang="ko-KR" dirty="0"/>
              <a:t>()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5053" y="1934279"/>
            <a:ext cx="8496944" cy="7214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from </a:t>
            </a:r>
            <a:r>
              <a:rPr lang="en-US" altLang="ko-KR" sz="1400" dirty="0" err="1"/>
              <a:t>sklearn.preprocessing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minmax_scale</a:t>
            </a:r>
            <a:endParaRPr lang="en-US" altLang="ko-KR" sz="1400" dirty="0"/>
          </a:p>
          <a:p>
            <a:pPr latinLnBrk="0"/>
            <a:r>
              <a:rPr lang="en-US" altLang="ko-KR" sz="1400" dirty="0" err="1"/>
              <a:t>iris_minmax_scaled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minmax_scale</a:t>
            </a:r>
            <a:r>
              <a:rPr lang="en-US" altLang="ko-KR" sz="1400" dirty="0"/>
              <a:t>(x)</a:t>
            </a:r>
          </a:p>
          <a:p>
            <a:pPr latinLnBrk="0"/>
            <a:r>
              <a:rPr lang="en-US" altLang="ko-KR" sz="1400" dirty="0" err="1"/>
              <a:t>iris_minmax_scaled</a:t>
            </a:r>
            <a:r>
              <a:rPr lang="en-US" altLang="ko-KR" sz="1400" dirty="0"/>
              <a:t>[:5,:]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5053" y="2791257"/>
            <a:ext cx="8496944" cy="11484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array([[0.22222222, 0.625 , 0.06779661, 0.04166667],</a:t>
            </a:r>
          </a:p>
          <a:p>
            <a:pPr latinLnBrk="0"/>
            <a:r>
              <a:rPr lang="en-US" altLang="ko-KR" sz="1400" dirty="0"/>
              <a:t>[0.16666667, 0.41666667, 0.06779661, 0.04166667],</a:t>
            </a:r>
          </a:p>
          <a:p>
            <a:pPr latinLnBrk="0"/>
            <a:r>
              <a:rPr lang="en-US" altLang="ko-KR" sz="1400" dirty="0"/>
              <a:t>[0.11111111, 0.5 , 0.05084746, 0.04166667],</a:t>
            </a:r>
          </a:p>
          <a:p>
            <a:pPr latinLnBrk="0"/>
            <a:r>
              <a:rPr lang="en-US" altLang="ko-KR" sz="1400" dirty="0"/>
              <a:t>[0.08333333, 0.45833333, 0.08474576, 0.04166667],</a:t>
            </a:r>
          </a:p>
          <a:p>
            <a:pPr latinLnBrk="0"/>
            <a:r>
              <a:rPr lang="en-US" altLang="ko-KR" sz="1400" dirty="0"/>
              <a:t>[0.19444444, 0.66666667, 0.06779661, 0.04166667]])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91" y="1834494"/>
            <a:ext cx="9200947" cy="31890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636" y="1117284"/>
            <a:ext cx="9615892" cy="665861"/>
            <a:chOff x="89636" y="980728"/>
            <a:chExt cx="9615892" cy="66586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minmax_scale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()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함수는 최솟값을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0,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최댓값을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매핑시켜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표준화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40236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maxabs_scale</a:t>
            </a:r>
            <a:r>
              <a:rPr lang="en-US" altLang="ko-KR" dirty="0"/>
              <a:t>()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4528" y="2716038"/>
            <a:ext cx="8496944" cy="7214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from </a:t>
            </a:r>
            <a:r>
              <a:rPr lang="en-US" altLang="ko-KR" sz="1400" dirty="0" err="1"/>
              <a:t>sklearn.preprocessing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maxabs_scale</a:t>
            </a:r>
            <a:endParaRPr lang="en-US" altLang="ko-KR" sz="1400" dirty="0"/>
          </a:p>
          <a:p>
            <a:pPr latinLnBrk="0"/>
            <a:r>
              <a:rPr lang="en-US" altLang="ko-KR" sz="1400" dirty="0" err="1"/>
              <a:t>iris_maxabs_scaled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maxabs_scale</a:t>
            </a:r>
            <a:r>
              <a:rPr lang="en-US" altLang="ko-KR" sz="1400" dirty="0"/>
              <a:t>(x)</a:t>
            </a:r>
          </a:p>
          <a:p>
            <a:pPr latinLnBrk="0"/>
            <a:r>
              <a:rPr lang="en-US" altLang="ko-KR" sz="1400" dirty="0" err="1"/>
              <a:t>iris_maxabs_scaled</a:t>
            </a:r>
            <a:r>
              <a:rPr lang="en-US" altLang="ko-KR" sz="1400" dirty="0"/>
              <a:t>[:5,:]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4528" y="3573016"/>
            <a:ext cx="8496944" cy="11484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array([[0.64556962, 0.79545455, 0.20289855, 0.08 ],</a:t>
            </a:r>
          </a:p>
          <a:p>
            <a:pPr latinLnBrk="0"/>
            <a:r>
              <a:rPr lang="en-US" altLang="ko-KR" sz="1400" dirty="0"/>
              <a:t>[0.62025316, 0.68181818, 0.20289855, 0.08 ],</a:t>
            </a:r>
          </a:p>
          <a:p>
            <a:pPr latinLnBrk="0"/>
            <a:r>
              <a:rPr lang="en-US" altLang="ko-KR" sz="1400" dirty="0"/>
              <a:t>[0.59493671, 0.72727273, 0.1884058 , 0.08 ],</a:t>
            </a:r>
          </a:p>
          <a:p>
            <a:pPr latinLnBrk="0"/>
            <a:r>
              <a:rPr lang="en-US" altLang="ko-KR" sz="1400" dirty="0"/>
              <a:t>[0.58227848, 0.70454545, 0.2173913 , 0.08 ],</a:t>
            </a:r>
          </a:p>
          <a:p>
            <a:pPr latinLnBrk="0"/>
            <a:r>
              <a:rPr lang="en-US" altLang="ko-KR" sz="1400" dirty="0"/>
              <a:t>[0.63291139, 0.81818182, 0.20289855, 0.08 ]])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29" y="1862987"/>
            <a:ext cx="9201472" cy="314894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109" y="1117987"/>
            <a:ext cx="9615892" cy="665861"/>
            <a:chOff x="89636" y="980728"/>
            <a:chExt cx="9615892" cy="66586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maxabs_scale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()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함수는 절댓값이 가장 큰 값을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로 정하면서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부터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사이의 값에 매핑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80068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maxabs_scale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1653840"/>
            <a:ext cx="6973626" cy="456319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9636" y="987979"/>
            <a:ext cx="9615892" cy="665861"/>
            <a:chOff x="89636" y="980728"/>
            <a:chExt cx="9615892" cy="66586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음수는 부호를 그대로 유지하는 것이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minmax_scale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()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함수와 다른 점임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97985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스케일과 스케일 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29912" y="3158300"/>
          <a:ext cx="8640960" cy="300774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val="784206534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3088165973"/>
                    </a:ext>
                  </a:extLst>
                </a:gridCol>
              </a:tblGrid>
              <a:tr h="1924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메서드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991059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fit(X[, y])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스케일링에 사용될 평균 및 표준 편차를 계산합니다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17862870"/>
                  </a:ext>
                </a:extLst>
              </a:tr>
              <a:tr h="34912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fit_transform(X[, y])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평균과 표준편차를 계산하고 표준화를 수행해서 데이터를 변환합니다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0826871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get_params([deep])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파라미터를 가져옵니다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68078523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inverse_transform(X[, copy])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데이터를 원래 표현으로 스케일 백 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7205088"/>
                  </a:ext>
                </a:extLst>
              </a:tr>
              <a:tr h="34912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partial_fit(X[, y])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스케일링을 위해 </a:t>
                      </a:r>
                      <a:r>
                        <a:rPr lang="en-US" altLang="ko-KR" sz="1600" kern="0" spc="-50" dirty="0">
                          <a:effectLst/>
                        </a:rPr>
                        <a:t>X</a:t>
                      </a:r>
                      <a:r>
                        <a:rPr lang="ko-KR" altLang="en-US" sz="1600" kern="0" spc="-50" dirty="0">
                          <a:effectLst/>
                        </a:rPr>
                        <a:t>에 대한 평균 및 표준편차를 계산합니다</a:t>
                      </a:r>
                      <a:r>
                        <a:rPr lang="en-US" altLang="ko-KR" sz="1600" kern="0" spc="-50" dirty="0">
                          <a:effectLst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 dirty="0">
                          <a:effectLst/>
                        </a:rPr>
                        <a:t>(</a:t>
                      </a:r>
                      <a:r>
                        <a:rPr lang="en-US" altLang="ko-KR" sz="1600" kern="0" spc="-50" dirty="0" err="1">
                          <a:effectLst/>
                        </a:rPr>
                        <a:t>RobustScaler</a:t>
                      </a:r>
                      <a:r>
                        <a:rPr lang="en-US" altLang="ko-KR" sz="1600" kern="0" spc="-50" dirty="0">
                          <a:effectLst/>
                        </a:rPr>
                        <a:t> </a:t>
                      </a:r>
                      <a:r>
                        <a:rPr lang="ko-KR" altLang="en-US" sz="1600" kern="0" spc="-50" dirty="0">
                          <a:effectLst/>
                        </a:rPr>
                        <a:t>클래스에는 이 메서드가 없습니다</a:t>
                      </a:r>
                      <a:r>
                        <a:rPr lang="en-US" altLang="ko-KR" sz="1600" kern="0" spc="-50" dirty="0">
                          <a:effectLst/>
                        </a:rPr>
                        <a:t>.)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63437099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set_params(**params)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매개변수를 설정합니다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22592751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transform(X[, y, copy])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표준화를 수행해서 데이터를 변환합니다</a:t>
                      </a:r>
                      <a:r>
                        <a:rPr lang="en-US" altLang="ko-KR" sz="1600" kern="0" spc="-50" dirty="0">
                          <a:effectLst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41036528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89636" y="890931"/>
            <a:ext cx="9615892" cy="665861"/>
            <a:chOff x="89636" y="980728"/>
            <a:chExt cx="9615892" cy="6658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StandardScaler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MinMaxScaler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MaxAbsScaler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클래스를 이용해서 표준화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그룹 10"/>
          <p:cNvGrpSpPr/>
          <p:nvPr/>
        </p:nvGrpSpPr>
        <p:grpSpPr>
          <a:xfrm>
            <a:off x="89636" y="1629661"/>
            <a:ext cx="9615892" cy="665861"/>
            <a:chOff x="89636" y="980728"/>
            <a:chExt cx="9615892" cy="6658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표준화 방법은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scale(),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minmax_scale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(),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maxabs_scale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()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함수와 같음 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그룹 14"/>
          <p:cNvGrpSpPr/>
          <p:nvPr/>
        </p:nvGrpSpPr>
        <p:grpSpPr>
          <a:xfrm>
            <a:off x="89636" y="2395079"/>
            <a:ext cx="9615892" cy="665861"/>
            <a:chOff x="89636" y="980728"/>
            <a:chExt cx="9615892" cy="66586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이들 클래스를 이용하면 표준화 후 표준화한 값을 원래의 값 범위로 되돌릴 수 있음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46884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StandardScaler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5053" y="2997051"/>
            <a:ext cx="8496944" cy="11484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array([[-0.90068117, 1.01900435, -1.34022653, -1.3154443 ],</a:t>
            </a:r>
          </a:p>
          <a:p>
            <a:pPr latinLnBrk="0"/>
            <a:r>
              <a:rPr lang="en-US" altLang="ko-KR" sz="1400" dirty="0"/>
              <a:t>[-1.14301691, -0.13197948, -1.34022653, -1.3154443 ],</a:t>
            </a:r>
          </a:p>
          <a:p>
            <a:pPr latinLnBrk="0"/>
            <a:r>
              <a:rPr lang="en-US" altLang="ko-KR" sz="1400" dirty="0"/>
              <a:t>[-1.38535265, 0.32841405, -1.39706395, -1.3154443 ],</a:t>
            </a:r>
          </a:p>
          <a:p>
            <a:pPr latinLnBrk="0"/>
            <a:r>
              <a:rPr lang="en-US" altLang="ko-KR" sz="1400" dirty="0"/>
              <a:t>[-1.50652052, 0.09821729, -1.2833891 , -1.3154443 ],</a:t>
            </a:r>
          </a:p>
          <a:p>
            <a:pPr latinLnBrk="0"/>
            <a:r>
              <a:rPr lang="en-US" altLang="ko-KR" sz="1400" dirty="0"/>
              <a:t>[-1.02184904, 1.24920112, -1.34022653, -1.3154443 ]])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37" y="1766594"/>
            <a:ext cx="9253776" cy="38790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9636" y="890931"/>
            <a:ext cx="9615892" cy="665861"/>
            <a:chOff x="89636" y="980728"/>
            <a:chExt cx="9615892" cy="6658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StandardScaler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객체를 이용해 표준화 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69282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StandardScaler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636" y="1178963"/>
            <a:ext cx="9615892" cy="665861"/>
            <a:chOff x="89636" y="980728"/>
            <a:chExt cx="9615892" cy="66586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StandardScaler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객체를 이용해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스캐일백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7" y="1844824"/>
            <a:ext cx="86201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95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레이블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20552" y="3284987"/>
          <a:ext cx="8136903" cy="295232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28868">
                  <a:extLst>
                    <a:ext uri="{9D8B030D-6E8A-4147-A177-3AD203B41FA5}">
                      <a16:colId xmlns:a16="http://schemas.microsoft.com/office/drawing/2014/main" val="893401287"/>
                    </a:ext>
                  </a:extLst>
                </a:gridCol>
                <a:gridCol w="5808035">
                  <a:extLst>
                    <a:ext uri="{9D8B030D-6E8A-4147-A177-3AD203B41FA5}">
                      <a16:colId xmlns:a16="http://schemas.microsoft.com/office/drawing/2014/main" val="2999502937"/>
                    </a:ext>
                  </a:extLst>
                </a:gridCol>
              </a:tblGrid>
              <a:tr h="4217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  <a:latin typeface="+mj-ea"/>
                          <a:ea typeface="+mj-ea"/>
                        </a:rPr>
                        <a:t>메서드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81315474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  <a:latin typeface="+mj-ea"/>
                          <a:ea typeface="+mj-ea"/>
                        </a:rPr>
                        <a:t>fit(y)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  <a:latin typeface="+mj-ea"/>
                          <a:ea typeface="+mj-ea"/>
                        </a:rPr>
                        <a:t>레이블 인코더 모델을 생성합니다</a:t>
                      </a:r>
                      <a:r>
                        <a:rPr lang="en-US" altLang="ko-KR" sz="1600" kern="0" spc="-5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84766273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  <a:latin typeface="+mj-ea"/>
                          <a:ea typeface="+mj-ea"/>
                        </a:rPr>
                        <a:t>fit_transform(y)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  <a:latin typeface="+mj-ea"/>
                          <a:ea typeface="+mj-ea"/>
                        </a:rPr>
                        <a:t>레이블 인코더 모델을 생성하고 인코드된 레이블을 반환합니다</a:t>
                      </a:r>
                      <a:r>
                        <a:rPr lang="en-US" altLang="ko-KR" sz="1600" kern="0" spc="-5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87244699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  <a:latin typeface="+mj-ea"/>
                          <a:ea typeface="+mj-ea"/>
                        </a:rPr>
                        <a:t>get_params([deep])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  <a:latin typeface="+mj-ea"/>
                          <a:ea typeface="+mj-ea"/>
                        </a:rPr>
                        <a:t>매개변수를 반환합니다</a:t>
                      </a:r>
                      <a:r>
                        <a:rPr lang="en-US" altLang="ko-KR" sz="1600" kern="0" spc="-5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79388431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  <a:latin typeface="+mj-ea"/>
                          <a:ea typeface="+mj-ea"/>
                        </a:rPr>
                        <a:t>inverse_transform(y)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  <a:latin typeface="+mj-ea"/>
                          <a:ea typeface="+mj-ea"/>
                        </a:rPr>
                        <a:t>레이블을 원래 인코딩으로 다시 변환합니다</a:t>
                      </a:r>
                      <a:r>
                        <a:rPr lang="en-US" altLang="ko-KR" sz="1600" kern="0" spc="-5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83790251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  <a:latin typeface="+mj-ea"/>
                          <a:ea typeface="+mj-ea"/>
                        </a:rPr>
                        <a:t>set_params(**params)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  <a:latin typeface="+mj-ea"/>
                          <a:ea typeface="+mj-ea"/>
                        </a:rPr>
                        <a:t>매개변수를 설정합니다</a:t>
                      </a:r>
                      <a:r>
                        <a:rPr lang="en-US" altLang="ko-KR" sz="1600" kern="0" spc="-5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21009373"/>
                  </a:ext>
                </a:extLst>
              </a:tr>
              <a:tr h="4217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  <a:latin typeface="+mj-ea"/>
                          <a:ea typeface="+mj-ea"/>
                        </a:rPr>
                        <a:t>transform(y)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  <a:latin typeface="+mj-ea"/>
                          <a:ea typeface="+mj-ea"/>
                        </a:rPr>
                        <a:t>라벨을 표준화 된 </a:t>
                      </a:r>
                      <a:r>
                        <a:rPr lang="ko-KR" altLang="en-US" sz="1600" kern="0" spc="-50" dirty="0" err="1">
                          <a:effectLst/>
                          <a:latin typeface="+mj-ea"/>
                          <a:ea typeface="+mj-ea"/>
                        </a:rPr>
                        <a:t>인코딩으로</a:t>
                      </a:r>
                      <a:r>
                        <a:rPr lang="ko-KR" altLang="en-US" sz="1600" kern="0" spc="-50" dirty="0">
                          <a:effectLst/>
                          <a:latin typeface="+mj-ea"/>
                          <a:ea typeface="+mj-ea"/>
                        </a:rPr>
                        <a:t> 변환합니다</a:t>
                      </a:r>
                      <a:r>
                        <a:rPr lang="en-US" altLang="ko-KR" sz="1600" kern="0" spc="-5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71084847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89636" y="1089165"/>
            <a:ext cx="9615892" cy="665861"/>
            <a:chOff x="89636" y="980728"/>
            <a:chExt cx="9615892" cy="66586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레이블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인코딩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(Label Encoding)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은 실제 값에 상관없이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0~K-1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까지의 정수로 변환하는 것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그룹 10"/>
          <p:cNvGrpSpPr/>
          <p:nvPr/>
        </p:nvGrpSpPr>
        <p:grpSpPr>
          <a:xfrm>
            <a:off x="89636" y="1827934"/>
            <a:ext cx="9615892" cy="665861"/>
            <a:chOff x="89636" y="980728"/>
            <a:chExt cx="9615892" cy="6658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지역 또는 성별 등 문자로 되어있는 데이터를 숫자로 변환해야 함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그룹 14"/>
          <p:cNvGrpSpPr/>
          <p:nvPr/>
        </p:nvGrpSpPr>
        <p:grpSpPr>
          <a:xfrm>
            <a:off x="89636" y="2619123"/>
            <a:ext cx="9615892" cy="665861"/>
            <a:chOff x="89636" y="980728"/>
            <a:chExt cx="9615892" cy="66586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레이블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인코딩은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preprocessing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모듈의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LabelEncoder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클래스를 이용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86124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05053" y="1424576"/>
            <a:ext cx="8496944" cy="184391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import </a:t>
            </a:r>
            <a:r>
              <a:rPr lang="en-US" altLang="ko-KR" sz="1400" dirty="0" err="1"/>
              <a:t>seaborn</a:t>
            </a:r>
            <a:r>
              <a:rPr lang="en-US" altLang="ko-KR" sz="1400" dirty="0"/>
              <a:t> as </a:t>
            </a:r>
            <a:r>
              <a:rPr lang="en-US" altLang="ko-KR" sz="1400" dirty="0" err="1"/>
              <a:t>sns</a:t>
            </a:r>
            <a:endParaRPr lang="en-US" altLang="ko-KR" sz="1400" dirty="0"/>
          </a:p>
          <a:p>
            <a:pPr latinLnBrk="0"/>
            <a:r>
              <a:rPr lang="en-US" altLang="ko-KR" sz="1400" dirty="0"/>
              <a:t>iris = </a:t>
            </a:r>
            <a:r>
              <a:rPr lang="en-US" altLang="ko-KR" sz="1400" dirty="0" err="1"/>
              <a:t>sns.load_dataset</a:t>
            </a:r>
            <a:r>
              <a:rPr lang="en-US" altLang="ko-KR" sz="1400" dirty="0"/>
              <a:t>("iris")</a:t>
            </a:r>
          </a:p>
          <a:p>
            <a:pPr latinLnBrk="0"/>
            <a:r>
              <a:rPr lang="en-US" altLang="ko-KR" sz="1400" dirty="0"/>
              <a:t>y = </a:t>
            </a:r>
            <a:r>
              <a:rPr lang="en-US" altLang="ko-KR" sz="1400" dirty="0" err="1"/>
              <a:t>iris.species</a:t>
            </a:r>
            <a:endParaRPr lang="en-US" altLang="ko-KR" sz="1400" dirty="0"/>
          </a:p>
          <a:p>
            <a:pPr latinLnBrk="0"/>
            <a:r>
              <a:rPr lang="en-US" altLang="ko-KR" sz="1400" dirty="0"/>
              <a:t>from </a:t>
            </a:r>
            <a:r>
              <a:rPr lang="en-US" altLang="ko-KR" sz="1400" dirty="0" err="1"/>
              <a:t>sklearn.preprocessing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LabelEncoder</a:t>
            </a:r>
            <a:endParaRPr lang="en-US" altLang="ko-KR" sz="1400" dirty="0"/>
          </a:p>
          <a:p>
            <a:pPr latinLnBrk="0"/>
            <a:r>
              <a:rPr lang="en-US" altLang="ko-KR" sz="1400" dirty="0"/>
              <a:t>le = </a:t>
            </a:r>
            <a:r>
              <a:rPr lang="en-US" altLang="ko-KR" sz="1400" dirty="0" err="1"/>
              <a:t>LabelEncoder</a:t>
            </a:r>
            <a:r>
              <a:rPr lang="en-US" altLang="ko-KR" sz="1400" dirty="0"/>
              <a:t>()</a:t>
            </a:r>
          </a:p>
          <a:p>
            <a:pPr latinLnBrk="0"/>
            <a:r>
              <a:rPr lang="en-US" altLang="ko-KR" sz="1400" dirty="0" err="1"/>
              <a:t>le.fit</a:t>
            </a:r>
            <a:r>
              <a:rPr lang="en-US" altLang="ko-KR" sz="1400" dirty="0"/>
              <a:t>(y)</a:t>
            </a:r>
          </a:p>
          <a:p>
            <a:pPr latinLnBrk="0"/>
            <a:r>
              <a:rPr lang="en-US" altLang="ko-KR" sz="1400" dirty="0"/>
              <a:t>species = </a:t>
            </a:r>
            <a:r>
              <a:rPr lang="en-US" altLang="ko-KR" sz="1400" dirty="0" err="1"/>
              <a:t>le.transform</a:t>
            </a:r>
            <a:r>
              <a:rPr lang="en-US" altLang="ko-KR" sz="1400" dirty="0"/>
              <a:t>(y)</a:t>
            </a:r>
          </a:p>
          <a:p>
            <a:pPr latinLnBrk="0"/>
            <a:r>
              <a:rPr lang="en-US" altLang="ko-KR" sz="1400" dirty="0"/>
              <a:t>species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5053" y="3342374"/>
            <a:ext cx="8496944" cy="16187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atinLnBrk="0"/>
            <a:r>
              <a:rPr lang="en-US" altLang="ko-KR" sz="1400" dirty="0"/>
              <a:t>array([0, 0, 0, 0, 0, 0, 0, 0, 0, 0, 0, 0, 0, 0, 0, 0, 0, 0, 0, 0, 0, 0,</a:t>
            </a:r>
          </a:p>
          <a:p>
            <a:pPr latinLnBrk="0"/>
            <a:r>
              <a:rPr lang="en-US" altLang="ko-KR" sz="1400" dirty="0"/>
              <a:t>0, 0, 0, 0, 0, 0, 0, 0, 0, 0, 0, 0, 0, 0, 0, 0, 0, 0, 0, 0, 0, 0,</a:t>
            </a:r>
          </a:p>
          <a:p>
            <a:pPr latinLnBrk="0"/>
            <a:r>
              <a:rPr lang="en-US" altLang="ko-KR" sz="1400" dirty="0"/>
              <a:t>0, 0, 0, 0, 0, 0, 1, 1, 1, 1, 1, 1, 1, 1, 1, 1, 1, 1, 1, 1, 1, 1,</a:t>
            </a:r>
          </a:p>
          <a:p>
            <a:pPr latinLnBrk="0"/>
            <a:r>
              <a:rPr lang="en-US" altLang="ko-KR" sz="1400" dirty="0"/>
              <a:t>1, 1, 1, 1, 1, 1, 1, 1, 1, 1, 1, 1, 1, 1, 1, 1, 1, 1, 1, 1, 1, 1,</a:t>
            </a:r>
          </a:p>
          <a:p>
            <a:pPr latinLnBrk="0"/>
            <a:r>
              <a:rPr lang="en-US" altLang="ko-KR" sz="1400" dirty="0"/>
              <a:t>1, 1, 1, 1, 1, 1, 1, 1, 1, 1, 1, 1, 2, 2, 2, 2, 2, 2, 2, 2, 2, 2,</a:t>
            </a:r>
          </a:p>
          <a:p>
            <a:pPr latinLnBrk="0"/>
            <a:r>
              <a:rPr lang="en-US" altLang="ko-KR" sz="1400" dirty="0"/>
              <a:t>2, 2, 2, 2, 2, 2, 2, 2, 2, 2, 2, 2, 2, 2, 2, 2, 2, 2, 2, 2, 2, 2,</a:t>
            </a:r>
          </a:p>
          <a:p>
            <a:pPr latinLnBrk="0"/>
            <a:r>
              <a:rPr lang="en-US" altLang="ko-KR" sz="1400" dirty="0"/>
              <a:t>2, 2, 2, 2, 2, 2, 2, 2, 2, 2, 2, 2, 2, 2, 2, 2, 2, 2], 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=int64)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87" y="1250290"/>
            <a:ext cx="8905825" cy="41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6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Insight vs. Optimization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451520" y="1645121"/>
            <a:ext cx="4367022" cy="1135807"/>
          </a:xfrm>
          <a:prstGeom prst="rect">
            <a:avLst/>
          </a:pr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5" name="Rectangle 4"/>
          <p:cNvSpPr/>
          <p:nvPr/>
        </p:nvSpPr>
        <p:spPr>
          <a:xfrm>
            <a:off x="5131511" y="1655421"/>
            <a:ext cx="4367022" cy="1125507"/>
          </a:xfrm>
          <a:prstGeom prst="rect">
            <a:avLst/>
          </a:prstGeom>
          <a:solidFill>
            <a:srgbClr val="73B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 dirty="0"/>
          </a:p>
        </p:txBody>
      </p:sp>
      <p:sp>
        <p:nvSpPr>
          <p:cNvPr id="20" name="Rectangle 19"/>
          <p:cNvSpPr/>
          <p:nvPr/>
        </p:nvSpPr>
        <p:spPr>
          <a:xfrm>
            <a:off x="481231" y="1655421"/>
            <a:ext cx="4337311" cy="1125507"/>
          </a:xfrm>
          <a:custGeom>
            <a:avLst/>
            <a:gdLst/>
            <a:ahLst/>
            <a:cxnLst/>
            <a:rect l="l" t="t" r="r" b="b"/>
            <a:pathLst>
              <a:path w="6327249" h="1584176">
                <a:moveTo>
                  <a:pt x="4827425" y="0"/>
                </a:moveTo>
                <a:lnTo>
                  <a:pt x="6327249" y="0"/>
                </a:lnTo>
                <a:lnTo>
                  <a:pt x="6327249" y="1584176"/>
                </a:lnTo>
                <a:lnTo>
                  <a:pt x="0" y="1584176"/>
                </a:lnTo>
                <a:cubicBezTo>
                  <a:pt x="280401" y="1456864"/>
                  <a:pt x="542948" y="1352503"/>
                  <a:pt x="761276" y="1303776"/>
                </a:cubicBezTo>
                <a:cubicBezTo>
                  <a:pt x="1678851" y="1098989"/>
                  <a:pt x="2534514" y="1372038"/>
                  <a:pt x="3113951" y="1179951"/>
                </a:cubicBezTo>
                <a:cubicBezTo>
                  <a:pt x="3693388" y="987864"/>
                  <a:pt x="3745776" y="386201"/>
                  <a:pt x="4237901" y="151251"/>
                </a:cubicBezTo>
                <a:cubicBezTo>
                  <a:pt x="4382970" y="81992"/>
                  <a:pt x="4596598" y="34805"/>
                  <a:pt x="4827425" y="0"/>
                </a:cubicBezTo>
                <a:close/>
              </a:path>
            </a:pathLst>
          </a:custGeom>
          <a:gradFill>
            <a:gsLst>
              <a:gs pos="14000">
                <a:srgbClr val="F86A9A">
                  <a:lumMod val="94000"/>
                  <a:lumOff val="6000"/>
                </a:srgbClr>
              </a:gs>
              <a:gs pos="88000">
                <a:srgbClr val="F86A9A">
                  <a:lumMod val="79000"/>
                  <a:lumOff val="21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8" name="TextBox 7"/>
          <p:cNvSpPr txBox="1"/>
          <p:nvPr/>
        </p:nvSpPr>
        <p:spPr>
          <a:xfrm>
            <a:off x="630468" y="1856255"/>
            <a:ext cx="1737204" cy="61555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Insight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496" y="2852936"/>
            <a:ext cx="4393644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탐색적 자료 분석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(Exploratory Data Analysis)</a:t>
            </a:r>
          </a:p>
          <a:p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데이터의 특징과 내재하는 구조적인 관계를 알아내기 위한 분석 기법으로 이러한 자료의 탐색 과정을 통하여 얻은 정보를 기초로 통계모형을 세울 수 있음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미지의 특성을 파악하고 자료구조를 파악할 수 있는 증거 수집의 과정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Looking at data to see what it seems to say. It’s concentrates on simple arithmetic and easy-to-draw picture. </a:t>
            </a:r>
            <a:r>
              <a:rPr lang="en-US" altLang="ko-KR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John </a:t>
            </a:r>
            <a:r>
              <a:rPr lang="en-US" altLang="ko-KR" sz="14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Tukey</a:t>
            </a:r>
            <a:r>
              <a:rPr lang="en-US" altLang="ko-KR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, 1977</a:t>
            </a:r>
            <a:endParaRPr lang="ko-KR" altLang="en-US" sz="1400" i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Rectangle 19"/>
          <p:cNvSpPr/>
          <p:nvPr/>
        </p:nvSpPr>
        <p:spPr>
          <a:xfrm flipH="1">
            <a:off x="5131508" y="1665103"/>
            <a:ext cx="4367024" cy="1125507"/>
          </a:xfrm>
          <a:custGeom>
            <a:avLst/>
            <a:gdLst/>
            <a:ahLst/>
            <a:cxnLst/>
            <a:rect l="l" t="t" r="r" b="b"/>
            <a:pathLst>
              <a:path w="6327249" h="1584176">
                <a:moveTo>
                  <a:pt x="4827425" y="0"/>
                </a:moveTo>
                <a:lnTo>
                  <a:pt x="6327249" y="0"/>
                </a:lnTo>
                <a:lnTo>
                  <a:pt x="6327249" y="1584176"/>
                </a:lnTo>
                <a:lnTo>
                  <a:pt x="0" y="1584176"/>
                </a:lnTo>
                <a:cubicBezTo>
                  <a:pt x="280401" y="1456864"/>
                  <a:pt x="542948" y="1352503"/>
                  <a:pt x="761276" y="1303776"/>
                </a:cubicBezTo>
                <a:cubicBezTo>
                  <a:pt x="1678851" y="1098989"/>
                  <a:pt x="2534514" y="1372038"/>
                  <a:pt x="3113951" y="1179951"/>
                </a:cubicBezTo>
                <a:cubicBezTo>
                  <a:pt x="3693388" y="987864"/>
                  <a:pt x="3745776" y="386201"/>
                  <a:pt x="4237901" y="151251"/>
                </a:cubicBezTo>
                <a:cubicBezTo>
                  <a:pt x="4382970" y="81992"/>
                  <a:pt x="4596598" y="34805"/>
                  <a:pt x="4827425" y="0"/>
                </a:cubicBezTo>
                <a:close/>
              </a:path>
            </a:pathLst>
          </a:custGeom>
          <a:gradFill>
            <a:gsLst>
              <a:gs pos="14000">
                <a:srgbClr val="73B2D1">
                  <a:lumMod val="93000"/>
                  <a:lumOff val="7000"/>
                </a:srgbClr>
              </a:gs>
              <a:gs pos="88000">
                <a:srgbClr val="73B2D1">
                  <a:lumMod val="79000"/>
                  <a:lumOff val="21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5" name="TextBox 14"/>
          <p:cNvSpPr txBox="1"/>
          <p:nvPr/>
        </p:nvSpPr>
        <p:spPr>
          <a:xfrm>
            <a:off x="5836568" y="1920079"/>
            <a:ext cx="3541443" cy="61555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31508" y="2871896"/>
            <a:ext cx="435862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기계학습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(Machine Learning)</a:t>
            </a:r>
          </a:p>
          <a:p>
            <a:endParaRPr lang="en-US" altLang="ko-KR" sz="13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어떻게 하면 더 빨리 학습시키고 어떻게 하면 더 정확히 예측할 수 있을까에 대한 연구를 하며 데이터 전처리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파생 변수 추가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모형 선택 등의 방법을 통해서 예측 모형의 평가 점수를 높이는 과정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A computer program is said to learn from experience E with respect to some class of tasks T and performance measure P, if its performance at tasks in T, as measured by P, improves with experience E. </a:t>
            </a:r>
            <a:r>
              <a:rPr lang="en-US" altLang="ko-KR" sz="1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Tom. Mitchell, 1997</a:t>
            </a:r>
          </a:p>
        </p:txBody>
      </p:sp>
      <p:sp>
        <p:nvSpPr>
          <p:cNvPr id="24" name="Oval 16"/>
          <p:cNvSpPr/>
          <p:nvPr/>
        </p:nvSpPr>
        <p:spPr>
          <a:xfrm>
            <a:off x="5356047" y="1840733"/>
            <a:ext cx="745265" cy="745265"/>
          </a:xfrm>
          <a:prstGeom prst="ellipse">
            <a:avLst/>
          </a:prstGeom>
          <a:solidFill>
            <a:srgbClr val="73B2D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25" name="Up Arrow 17"/>
          <p:cNvSpPr/>
          <p:nvPr/>
        </p:nvSpPr>
        <p:spPr>
          <a:xfrm>
            <a:off x="5488324" y="1952224"/>
            <a:ext cx="480705" cy="519584"/>
          </a:xfrm>
          <a:prstGeom prst="upArrow">
            <a:avLst/>
          </a:prstGeom>
          <a:solidFill>
            <a:srgbClr val="73B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BECF6646-93A7-4E6B-81CE-4C687C0FDA3B}"/>
              </a:ext>
            </a:extLst>
          </p:cNvPr>
          <p:cNvSpPr/>
          <p:nvPr/>
        </p:nvSpPr>
        <p:spPr>
          <a:xfrm>
            <a:off x="3857252" y="1835293"/>
            <a:ext cx="745265" cy="745265"/>
          </a:xfrm>
          <a:prstGeom prst="ellipse">
            <a:avLst/>
          </a:prstGeom>
          <a:solidFill>
            <a:srgbClr val="F86A9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pic>
        <p:nvPicPr>
          <p:cNvPr id="26" name="Picture 47" descr="F:\002-KIMS BUSINESS\007-bizdesign.tv\000-PPT FOR KMONG\PNG-아이콘\001-비즈니스\수정\폴더.png">
            <a:extLst>
              <a:ext uri="{FF2B5EF4-FFF2-40B4-BE49-F238E27FC236}">
                <a16:creationId xmlns:a16="http://schemas.microsoft.com/office/drawing/2014/main" id="{C808668F-BB3E-40DF-A156-DFF34ECF6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14" y="2017278"/>
            <a:ext cx="486675" cy="38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5" descr="F:\002-KIMS BUSINESS\007-bizdesign.tv\000-PPT FOR KMONG\PNG-아이콘\001-비즈니스\수정\톱니바퀴.png">
            <a:extLst>
              <a:ext uri="{FF2B5EF4-FFF2-40B4-BE49-F238E27FC236}">
                <a16:creationId xmlns:a16="http://schemas.microsoft.com/office/drawing/2014/main" id="{1D175B0B-FAB3-4DA3-A116-959A91A2D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784" y="1953313"/>
            <a:ext cx="486675" cy="47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67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89636" y="1141188"/>
            <a:ext cx="9615892" cy="665861"/>
            <a:chOff x="89636" y="980728"/>
            <a:chExt cx="9615892" cy="6658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원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핫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(one-hot)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인코딩은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클래스의 수만큼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또는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을 갖는 열을 이용해서 데이터를 표현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" name="그룹 16"/>
          <p:cNvGrpSpPr/>
          <p:nvPr/>
        </p:nvGrpSpPr>
        <p:grpSpPr>
          <a:xfrm>
            <a:off x="89636" y="2239097"/>
            <a:ext cx="9615892" cy="1154151"/>
            <a:chOff x="89636" y="980728"/>
            <a:chExt cx="9615892" cy="115415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1064354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성별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(sex)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을 저장하는 변수가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male, female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을 가진다면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sex_male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sex_female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이라는 두 개의 변수가 만들어지고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male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 경우 두 변수가 각각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1, 0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값을 가지며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female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 경우 두 변수가 각각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0, 1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값을 가짐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5969" y="2134879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1" name="그룹 20"/>
          <p:cNvGrpSpPr/>
          <p:nvPr/>
        </p:nvGrpSpPr>
        <p:grpSpPr>
          <a:xfrm>
            <a:off x="89636" y="3969312"/>
            <a:ext cx="9615892" cy="665861"/>
            <a:chOff x="89636" y="980728"/>
            <a:chExt cx="9615892" cy="6658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원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핫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인코딩은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preprocessing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모듈의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OneHotEncoder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클래스를 이용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6577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980728"/>
            <a:ext cx="9130092" cy="51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63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pandas.get_dummies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6" y="961298"/>
            <a:ext cx="47529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18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평균값</a:t>
            </a:r>
            <a:r>
              <a:rPr lang="en-US" altLang="ko-KR" dirty="0"/>
              <a:t>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9636" y="890931"/>
            <a:ext cx="9615892" cy="665861"/>
            <a:chOff x="89636" y="980728"/>
            <a:chExt cx="9615892" cy="66586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레이블에 따른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예측값의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평균은 레이블 값에 따라 달라질 수 있음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그룹 12"/>
          <p:cNvGrpSpPr/>
          <p:nvPr/>
        </p:nvGrpSpPr>
        <p:grpSpPr>
          <a:xfrm>
            <a:off x="89636" y="1628800"/>
            <a:ext cx="9615892" cy="665861"/>
            <a:chOff x="89636" y="980728"/>
            <a:chExt cx="9615892" cy="6658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평균값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인코딩은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레이블 값을 수치적으로도 표현하면서도 서로 구분할 수 있음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" name="그룹 16"/>
          <p:cNvGrpSpPr/>
          <p:nvPr/>
        </p:nvGrpSpPr>
        <p:grpSpPr>
          <a:xfrm>
            <a:off x="89636" y="2369924"/>
            <a:ext cx="9615892" cy="665861"/>
            <a:chOff x="89636" y="980728"/>
            <a:chExt cx="9615892" cy="6658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이렇게 인코딩한 값은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예측값과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수치적인 면에서 연관이 있음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7" y="3208976"/>
            <a:ext cx="6402723" cy="13317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7" y="4682915"/>
            <a:ext cx="6237198" cy="7899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935" y="3323817"/>
            <a:ext cx="3363122" cy="10157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899" y="4540682"/>
            <a:ext cx="1452086" cy="14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9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평균값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9" y="874395"/>
            <a:ext cx="7008678" cy="554125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376938" y="2348880"/>
            <a:ext cx="5256583" cy="3634725"/>
            <a:chOff x="5016038" y="1183812"/>
            <a:chExt cx="5256583" cy="3634725"/>
          </a:xfrm>
        </p:grpSpPr>
        <p:sp>
          <p:nvSpPr>
            <p:cNvPr id="8" name="모서리가 둥근 직사각형 51">
              <a:extLst>
                <a:ext uri="{FF2B5EF4-FFF2-40B4-BE49-F238E27FC236}">
                  <a16:creationId xmlns:a16="http://schemas.microsoft.com/office/drawing/2014/main" id="{831CAB02-CB3B-4693-B48C-E857A7BB6822}"/>
                </a:ext>
              </a:extLst>
            </p:cNvPr>
            <p:cNvSpPr/>
            <p:nvPr/>
          </p:nvSpPr>
          <p:spPr>
            <a:xfrm>
              <a:off x="5198530" y="1431515"/>
              <a:ext cx="5074091" cy="3387022"/>
            </a:xfrm>
            <a:prstGeom prst="roundRect">
              <a:avLst>
                <a:gd name="adj" fmla="val 3196"/>
              </a:avLst>
            </a:prstGeom>
            <a:pattFill prst="ltUpDiag">
              <a:fgClr>
                <a:schemeClr val="bg2"/>
              </a:fgClr>
              <a:bgClr>
                <a:schemeClr val="bg1"/>
              </a:bgClr>
            </a:patt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0.188908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은 남자의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인코딩된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값입니다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예측값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(target)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에서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더 많고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적게 있음을 볼 수 있습니다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여자의 경우는 그 반대입니다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이것은 레이블 값과 타겟 값 사이의 일종의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Correlation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 있음을 알 수 있는 것입니다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</a:p>
            <a:p>
              <a:pPr marL="144000" indent="-144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평균값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인코딩의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장점은 만들어지는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특징변수의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수가 매우 적어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One-hot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문제였던 차원의 저주가 없습니다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그러므로 비교적 빠른 학습이 이루어집니다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그리고 회귀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(Regression)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뿐만 아니라 분류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(Classification)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에서도 이런 특징변수들은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예측값에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좀 더 가깝게 학습되게 합니다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038" y="1183812"/>
              <a:ext cx="404743" cy="495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855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9636" y="890931"/>
            <a:ext cx="9615892" cy="665861"/>
            <a:chOff x="89636" y="980728"/>
            <a:chExt cx="9615892" cy="66586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데이터에 누락된 정보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결측값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Missing Value)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 있을 경우 이 값을 다른 값으로 채워야 함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그룹 12"/>
          <p:cNvGrpSpPr/>
          <p:nvPr/>
        </p:nvGrpSpPr>
        <p:grpSpPr>
          <a:xfrm>
            <a:off x="89636" y="1805230"/>
            <a:ext cx="9615892" cy="665861"/>
            <a:chOff x="89636" y="980728"/>
            <a:chExt cx="9615892" cy="6658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576064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impute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모듈의 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SimpleImputer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클래스를 이용하면 데이터의 평균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중앙값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최빈값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또는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상수값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중 하나로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결측값을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채울 수 있음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646589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" name="그룹 16"/>
          <p:cNvGrpSpPr/>
          <p:nvPr/>
        </p:nvGrpSpPr>
        <p:grpSpPr>
          <a:xfrm>
            <a:off x="512002" y="2953341"/>
            <a:ext cx="8742981" cy="1886266"/>
            <a:chOff x="627891" y="2341349"/>
            <a:chExt cx="8742981" cy="1886266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992560" y="2492896"/>
              <a:ext cx="8378312" cy="1734719"/>
            </a:xfrm>
            <a:prstGeom prst="roundRect">
              <a:avLst>
                <a:gd name="adj" fmla="val 5245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626BB0-ACD4-4DD0-97C7-06B8CF3C9349}"/>
                </a:ext>
              </a:extLst>
            </p:cNvPr>
            <p:cNvSpPr txBox="1"/>
            <p:nvPr/>
          </p:nvSpPr>
          <p:spPr>
            <a:xfrm>
              <a:off x="1346550" y="2557192"/>
              <a:ext cx="6246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kern="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sklearn.impute.SimpleImputer</a:t>
              </a:r>
              <a:endParaRPr lang="ko-KR" altLang="en-US" sz="2000" kern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22632EA-C6D4-46F3-9910-8CEAB942B8CF}"/>
                </a:ext>
              </a:extLst>
            </p:cNvPr>
            <p:cNvGrpSpPr/>
            <p:nvPr/>
          </p:nvGrpSpPr>
          <p:grpSpPr>
            <a:xfrm>
              <a:off x="1471210" y="3027286"/>
              <a:ext cx="7221577" cy="1169551"/>
              <a:chOff x="1851151" y="1585950"/>
              <a:chExt cx="7221577" cy="1169551"/>
            </a:xfrm>
          </p:grpSpPr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3C767C89-89AA-47C1-8B7E-301B682604DF}"/>
                  </a:ext>
                </a:extLst>
              </p:cNvPr>
              <p:cNvSpPr txBox="1"/>
              <p:nvPr/>
            </p:nvSpPr>
            <p:spPr>
              <a:xfrm>
                <a:off x="1980034" y="1585950"/>
                <a:ext cx="709269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strategy : </a:t>
                </a:r>
                <a:r>
                  <a:rPr lang="en-US" altLang="ko-KR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str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기본값 ‘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mean’, </a:t>
                </a:r>
                <a:r>
                  <a:rPr lang="ko-KR" altLang="en-US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결측값을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채울 방법을 지정합니다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. </a:t>
                </a:r>
                <a:r>
                  <a:rPr lang="ko-KR" altLang="en-US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결측값을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채울 방법은 평균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(mean)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값으로 채우기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중위수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(median)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로 채우기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, </a:t>
                </a:r>
                <a:r>
                  <a:rPr lang="ko-KR" altLang="en-US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최빈값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:r>
                  <a:rPr lang="en-US" altLang="ko-KR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most_frequent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), 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그리고 </a:t>
                </a:r>
                <a:r>
                  <a:rPr lang="ko-KR" altLang="en-US" sz="1600" kern="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상수값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(constant, 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문자열 또는 숫자 데이터</a:t>
                </a:r>
                <a:r>
                  <a:rPr lang="en-US" altLang="ko-KR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r>
                  <a:rPr lang="ko-KR" altLang="en-US" sz="1600" kern="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으로 채우기가 있음</a:t>
                </a: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8BEABC69-33F5-432A-A4E5-BABA1CB635E7}"/>
                  </a:ext>
                </a:extLst>
              </p:cNvPr>
              <p:cNvSpPr/>
              <p:nvPr/>
            </p:nvSpPr>
            <p:spPr>
              <a:xfrm rot="5400000">
                <a:off x="1843616" y="1688754"/>
                <a:ext cx="109256" cy="94186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3F30332-1AA6-40C0-95B0-F6FBA4D6BFB6}"/>
                </a:ext>
              </a:extLst>
            </p:cNvPr>
            <p:cNvCxnSpPr>
              <a:cxnSpLocks/>
            </p:cNvCxnSpPr>
            <p:nvPr/>
          </p:nvCxnSpPr>
          <p:spPr>
            <a:xfrm>
              <a:off x="1346551" y="2926524"/>
              <a:ext cx="3468308" cy="0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627891" y="2341349"/>
              <a:ext cx="743245" cy="831795"/>
              <a:chOff x="278355" y="2525197"/>
              <a:chExt cx="1176008" cy="1316117"/>
            </a:xfrm>
          </p:grpSpPr>
          <p:grpSp>
            <p:nvGrpSpPr>
              <p:cNvPr id="23" name="组合 46">
                <a:extLst>
                  <a:ext uri="{FF2B5EF4-FFF2-40B4-BE49-F238E27FC236}">
                    <a16:creationId xmlns:a16="http://schemas.microsoft.com/office/drawing/2014/main" id="{2CC2E693-C43C-485E-8C20-80D280C5F120}"/>
                  </a:ext>
                </a:extLst>
              </p:cNvPr>
              <p:cNvGrpSpPr/>
              <p:nvPr/>
            </p:nvGrpSpPr>
            <p:grpSpPr>
              <a:xfrm>
                <a:off x="278355" y="2525197"/>
                <a:ext cx="1176008" cy="1316117"/>
                <a:chOff x="2369424" y="2522567"/>
                <a:chExt cx="2473215" cy="2767872"/>
              </a:xfrm>
            </p:grpSpPr>
            <p:sp>
              <p:nvSpPr>
                <p:cNvPr id="25" name="泪滴形 1">
                  <a:extLst>
                    <a:ext uri="{FF2B5EF4-FFF2-40B4-BE49-F238E27FC236}">
                      <a16:creationId xmlns:a16="http://schemas.microsoft.com/office/drawing/2014/main" id="{96AE8CFB-AB2A-47AE-AB96-51D390E62877}"/>
                    </a:ext>
                  </a:extLst>
                </p:cNvPr>
                <p:cNvSpPr/>
                <p:nvPr/>
              </p:nvSpPr>
              <p:spPr>
                <a:xfrm rot="8194362">
                  <a:off x="2810532" y="3321029"/>
                  <a:ext cx="2032107" cy="1969410"/>
                </a:xfrm>
                <a:custGeom>
                  <a:avLst/>
                  <a:gdLst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32248 w 2232248"/>
                    <a:gd name="connsiteY2" fmla="*/ 0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32248 w 2232248"/>
                    <a:gd name="connsiteY2" fmla="*/ 0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15809 w 2232248"/>
                    <a:gd name="connsiteY2" fmla="*/ 74373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15809 w 2232248"/>
                    <a:gd name="connsiteY2" fmla="*/ 74373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32248" h="2232248">
                      <a:moveTo>
                        <a:pt x="0" y="1116124"/>
                      </a:moveTo>
                      <a:cubicBezTo>
                        <a:pt x="0" y="499706"/>
                        <a:pt x="499706" y="0"/>
                        <a:pt x="1116124" y="0"/>
                      </a:cubicBezTo>
                      <a:lnTo>
                        <a:pt x="2215809" y="74373"/>
                      </a:lnTo>
                      <a:cubicBezTo>
                        <a:pt x="1363299" y="358937"/>
                        <a:pt x="2232248" y="744083"/>
                        <a:pt x="2232248" y="1116124"/>
                      </a:cubicBezTo>
                      <a:cubicBezTo>
                        <a:pt x="2232248" y="1732542"/>
                        <a:pt x="1732542" y="2232248"/>
                        <a:pt x="1116124" y="2232248"/>
                      </a:cubicBezTo>
                      <a:cubicBezTo>
                        <a:pt x="499706" y="2232248"/>
                        <a:pt x="0" y="1732542"/>
                        <a:pt x="0" y="111612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65000"/>
                        <a:lumOff val="35000"/>
                        <a:shade val="30000"/>
                        <a:satMod val="115000"/>
                      </a:sysClr>
                    </a:gs>
                    <a:gs pos="77000">
                      <a:sysClr val="windowText" lastClr="000000">
                        <a:lumMod val="65000"/>
                        <a:lumOff val="35000"/>
                        <a:shade val="100000"/>
                        <a:satMod val="115000"/>
                        <a:alpha val="0"/>
                      </a:sysClr>
                    </a:gs>
                  </a:gsLst>
                  <a:lin ang="8400000" scaled="0"/>
                  <a:tileRect/>
                </a:gradFill>
                <a:ln w="25400" cap="flat" cmpd="sng" algn="ctr">
                  <a:noFill/>
                  <a:prstDash val="solid"/>
                </a:ln>
                <a:effectLst/>
                <a:scene3d>
                  <a:camera prst="isometricOffAxis1Top">
                    <a:rot lat="19138283" lon="19960832" rev="21342385"/>
                  </a:camera>
                  <a:lightRig rig="threePt" dir="t"/>
                </a:scene3d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kern="0">
                    <a:solidFill>
                      <a:sysClr val="window" lastClr="FFFFFF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26" name="泪滴形 1">
                  <a:extLst>
                    <a:ext uri="{FF2B5EF4-FFF2-40B4-BE49-F238E27FC236}">
                      <a16:creationId xmlns:a16="http://schemas.microsoft.com/office/drawing/2014/main" id="{0731EF07-473B-44C5-A6C4-AB0F4DB9B255}"/>
                    </a:ext>
                  </a:extLst>
                </p:cNvPr>
                <p:cNvSpPr/>
                <p:nvPr/>
              </p:nvSpPr>
              <p:spPr>
                <a:xfrm rot="8194362">
                  <a:off x="2369424" y="2522567"/>
                  <a:ext cx="2232248" cy="2232248"/>
                </a:xfrm>
                <a:custGeom>
                  <a:avLst/>
                  <a:gdLst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32248 w 2232248"/>
                    <a:gd name="connsiteY2" fmla="*/ 0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32248 w 2232248"/>
                    <a:gd name="connsiteY2" fmla="*/ 0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15809 w 2232248"/>
                    <a:gd name="connsiteY2" fmla="*/ 74373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  <a:gd name="connsiteX0" fmla="*/ 0 w 2232248"/>
                    <a:gd name="connsiteY0" fmla="*/ 1116124 h 2232248"/>
                    <a:gd name="connsiteX1" fmla="*/ 1116124 w 2232248"/>
                    <a:gd name="connsiteY1" fmla="*/ 0 h 2232248"/>
                    <a:gd name="connsiteX2" fmla="*/ 2215809 w 2232248"/>
                    <a:gd name="connsiteY2" fmla="*/ 74373 h 2232248"/>
                    <a:gd name="connsiteX3" fmla="*/ 2232248 w 2232248"/>
                    <a:gd name="connsiteY3" fmla="*/ 1116124 h 2232248"/>
                    <a:gd name="connsiteX4" fmla="*/ 1116124 w 2232248"/>
                    <a:gd name="connsiteY4" fmla="*/ 2232248 h 2232248"/>
                    <a:gd name="connsiteX5" fmla="*/ 0 w 2232248"/>
                    <a:gd name="connsiteY5" fmla="*/ 1116124 h 223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32248" h="2232248">
                      <a:moveTo>
                        <a:pt x="0" y="1116124"/>
                      </a:moveTo>
                      <a:cubicBezTo>
                        <a:pt x="0" y="499706"/>
                        <a:pt x="499706" y="0"/>
                        <a:pt x="1116124" y="0"/>
                      </a:cubicBezTo>
                      <a:lnTo>
                        <a:pt x="2215809" y="74373"/>
                      </a:lnTo>
                      <a:cubicBezTo>
                        <a:pt x="1363299" y="358937"/>
                        <a:pt x="2232248" y="744083"/>
                        <a:pt x="2232248" y="1116124"/>
                      </a:cubicBezTo>
                      <a:cubicBezTo>
                        <a:pt x="2232248" y="1732542"/>
                        <a:pt x="1732542" y="2232248"/>
                        <a:pt x="1116124" y="2232248"/>
                      </a:cubicBezTo>
                      <a:cubicBezTo>
                        <a:pt x="499706" y="2232248"/>
                        <a:pt x="0" y="1732542"/>
                        <a:pt x="0" y="1116124"/>
                      </a:cubicBez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241300" sx="104000" sy="104000" algn="ctr" rotWithShape="0">
                    <a:prstClr val="black">
                      <a:alpha val="17000"/>
                    </a:prstClr>
                  </a:outerShdw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kern="0">
                    <a:solidFill>
                      <a:sysClr val="window" lastClr="FFFFFF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27" name="椭圆 51">
                  <a:extLst>
                    <a:ext uri="{FF2B5EF4-FFF2-40B4-BE49-F238E27FC236}">
                      <a16:creationId xmlns:a16="http://schemas.microsoft.com/office/drawing/2014/main" id="{5B72AFF1-0E13-4A0E-B063-1CFD2D1D4484}"/>
                    </a:ext>
                  </a:extLst>
                </p:cNvPr>
                <p:cNvSpPr/>
                <p:nvPr/>
              </p:nvSpPr>
              <p:spPr>
                <a:xfrm>
                  <a:off x="2549444" y="2636912"/>
                  <a:ext cx="1872208" cy="1872208"/>
                </a:xfrm>
                <a:prstGeom prst="ellipse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kern="0">
                    <a:solidFill>
                      <a:sysClr val="window" lastClr="FFFFFF"/>
                    </a:solidFill>
                    <a:latin typeface="Calibri"/>
                    <a:ea typeface="+mn-ea"/>
                  </a:endParaRPr>
                </a:p>
              </p:txBody>
            </p:sp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3C96ADE5-3FDF-47C5-801C-28F513885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739" y="2848501"/>
                <a:ext cx="414820" cy="4148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4222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결측값을</a:t>
            </a:r>
            <a:r>
              <a:rPr lang="ko-KR" altLang="en-US" dirty="0"/>
              <a:t> 갖도록 </a:t>
            </a:r>
            <a:r>
              <a:rPr lang="en-US" altLang="ko-KR" dirty="0"/>
              <a:t>nan</a:t>
            </a:r>
            <a:r>
              <a:rPr lang="ko-KR" altLang="en-US" dirty="0"/>
              <a:t>값 추가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1063872"/>
            <a:ext cx="9612511" cy="510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19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평균으로 채우기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8" y="1001538"/>
            <a:ext cx="6177403" cy="51830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355" y="1001538"/>
            <a:ext cx="4314825" cy="19526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81100" y="4876800"/>
            <a:ext cx="527348" cy="3311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324100" y="5156200"/>
            <a:ext cx="1041400" cy="25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92500" y="4927600"/>
            <a:ext cx="1117600" cy="25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517900" y="5384800"/>
            <a:ext cx="1066800" cy="25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86300" y="5384800"/>
            <a:ext cx="1016000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02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중앙값으로 채우기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5" y="940007"/>
            <a:ext cx="6768025" cy="53770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355" y="1001538"/>
            <a:ext cx="4314825" cy="19526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92560" y="5013176"/>
            <a:ext cx="43204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96616" y="5229200"/>
            <a:ext cx="36004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00672" y="5013176"/>
            <a:ext cx="50405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000672" y="5521089"/>
            <a:ext cx="50405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537148" y="5521089"/>
            <a:ext cx="50405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037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최빈값으로</a:t>
            </a:r>
            <a:r>
              <a:rPr lang="ko-KR" altLang="en-US" dirty="0"/>
              <a:t> 채우기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037498"/>
            <a:ext cx="8562975" cy="5210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043" y="4273344"/>
            <a:ext cx="4314825" cy="19526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24608" y="4653136"/>
            <a:ext cx="43204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44688" y="4961624"/>
            <a:ext cx="43204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35412" y="4673592"/>
            <a:ext cx="43204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35412" y="5316616"/>
            <a:ext cx="43204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68679" y="5300088"/>
            <a:ext cx="432048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6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분석을 잘 하려면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48547" y="1341753"/>
            <a:ext cx="4104456" cy="1152128"/>
            <a:chOff x="467544" y="1916832"/>
            <a:chExt cx="4104456" cy="1152128"/>
          </a:xfrm>
        </p:grpSpPr>
        <p:sp>
          <p:nvSpPr>
            <p:cNvPr id="9" name="Right Arrow 8"/>
            <p:cNvSpPr/>
            <p:nvPr/>
          </p:nvSpPr>
          <p:spPr>
            <a:xfrm>
              <a:off x="467544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rgbClr val="F86A9A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7584" y="2214554"/>
              <a:ext cx="316869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EDA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62528" y="1341753"/>
            <a:ext cx="4104456" cy="1152128"/>
            <a:chOff x="4694684" y="1960632"/>
            <a:chExt cx="4104456" cy="1152128"/>
          </a:xfrm>
        </p:grpSpPr>
        <p:sp>
          <p:nvSpPr>
            <p:cNvPr id="12" name="Right Arrow 11"/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rgbClr val="73B2D1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ea"/>
                <a:ea typeface="+mj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72683" y="2258354"/>
              <a:ext cx="316869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ML</a:t>
              </a:r>
              <a:endPara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  <p:pic>
        <p:nvPicPr>
          <p:cNvPr id="19" name="Picture 43" descr="F:\002-KIMS BUSINESS\007-bizdesign.tv\000-PPT FOR KMONG\PNG-아이콘\001-비즈니스\수정\시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5" y="2659507"/>
            <a:ext cx="808945" cy="79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776855" y="2659504"/>
            <a:ext cx="2952327" cy="2764801"/>
            <a:chOff x="1395848" y="3256486"/>
            <a:chExt cx="2952327" cy="2764802"/>
          </a:xfrm>
        </p:grpSpPr>
        <p:sp>
          <p:nvSpPr>
            <p:cNvPr id="17" name="TextBox 16"/>
            <p:cNvSpPr txBox="1"/>
            <p:nvPr/>
          </p:nvSpPr>
          <p:spPr>
            <a:xfrm>
              <a:off x="1395848" y="3510825"/>
              <a:ext cx="2952327" cy="1384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의미 있는 정보는 무엇이 있을까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?</a:t>
              </a:r>
            </a:p>
            <a:p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데이터를 잘 다룰 수 있어야 함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데이터의 부분집합 추출 및 병합 등의 작업이 주를 이룸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데이터 시각화를 통해 탐색 결과를 이해하기 쉽도록 함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데이터 탐색 및 시각화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95848" y="51902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8" indent="-171448">
                <a:buFont typeface="Wingdings" pitchFamily="2" charset="2"/>
                <a:buChar char="v"/>
              </a:pP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Numpy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 &amp; Pandas :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데이터를 다루기 위한 패키지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pPr marL="171448" indent="-171448">
                <a:buFont typeface="Wingdings" pitchFamily="2" charset="2"/>
                <a:buChar char="v"/>
              </a:pP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Matplotlib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 &amp; 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Seaborn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 :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데이터를 시각화 하기 위한 패키지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파이썬의</a:t>
              </a:r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 패키지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69031" y="2659504"/>
            <a:ext cx="2952327" cy="2395469"/>
            <a:chOff x="1395848" y="3256486"/>
            <a:chExt cx="2952327" cy="2395470"/>
          </a:xfrm>
        </p:grpSpPr>
        <p:sp>
          <p:nvSpPr>
            <p:cNvPr id="25" name="TextBox 24"/>
            <p:cNvSpPr txBox="1"/>
            <p:nvPr/>
          </p:nvSpPr>
          <p:spPr>
            <a:xfrm>
              <a:off x="1395848" y="3510825"/>
              <a:ext cx="2952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어떻게 하면 모형이 예측을 잘 할 수 있을까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?</a:t>
              </a:r>
            </a:p>
            <a:p>
              <a:pPr algn="r"/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데이터 전처리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파생변수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 추가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머신러닝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 모형 생성 및 예측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모형 평가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예측력이 높은 모형 생성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95848" y="5190291"/>
              <a:ext cx="2952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8" indent="-171448" algn="r">
                <a:buFont typeface="Wingdings" pitchFamily="2" charset="2"/>
                <a:buChar char="v"/>
              </a:pP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Scikit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-learn :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기계학습 라이브러리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  <a:p>
              <a:pPr marL="171448" indent="-171448" algn="r">
                <a:buFont typeface="Wingdings" pitchFamily="2" charset="2"/>
                <a:buChar char="v"/>
              </a:pP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Statsmodels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 :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통계 라이브러리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파이썬의</a:t>
              </a:r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 패키지</a:t>
              </a:r>
            </a:p>
          </p:txBody>
        </p:sp>
      </p:grpSp>
      <p:pic>
        <p:nvPicPr>
          <p:cNvPr id="29" name="Picture 42" descr="F:\002-KIMS BUSINESS\007-bizdesign.tv\000-PPT FOR KMONG\PNG-아이콘\001-비즈니스\수정\지구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63" y="2704019"/>
            <a:ext cx="692894" cy="79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72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3000" y="3397866"/>
            <a:ext cx="4953000" cy="1296144"/>
          </a:xfrm>
        </p:spPr>
        <p:txBody>
          <a:bodyPr anchor="t" anchorCtr="0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단순 데이터 분리</a:t>
            </a: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92595948-85FC-4B3A-BA70-F9E48B546ACC}"/>
              </a:ext>
            </a:extLst>
          </p:cNvPr>
          <p:cNvSpPr txBox="1">
            <a:spLocks/>
          </p:cNvSpPr>
          <p:nvPr/>
        </p:nvSpPr>
        <p:spPr>
          <a:xfrm>
            <a:off x="4953000" y="1844824"/>
            <a:ext cx="4952999" cy="936104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시작하기</a:t>
            </a:r>
          </a:p>
        </p:txBody>
      </p:sp>
    </p:spTree>
    <p:extLst>
      <p:ext uri="{BB962C8B-B14F-4D97-AF65-F5344CB8AC3E}">
        <p14:creationId xmlns:p14="http://schemas.microsoft.com/office/powerpoint/2010/main" val="2959385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학습용 </a:t>
            </a:r>
            <a:r>
              <a:rPr lang="ko-KR" altLang="en-US" dirty="0" err="1"/>
              <a:t>데이터셋과</a:t>
            </a:r>
            <a:r>
              <a:rPr lang="ko-KR" altLang="en-US" dirty="0"/>
              <a:t> </a:t>
            </a:r>
            <a:r>
              <a:rPr lang="ko-KR" altLang="en-US" dirty="0" err="1"/>
              <a:t>검증용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28465" y="908720"/>
            <a:ext cx="950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머신러닝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모형이 얼마만큼 신뢰도가 있는지 확인하기 위해서 데이터를 이용해서 예측한 후 실제의 정답과 비교</a:t>
            </a:r>
            <a:endParaRPr lang="en-US" altLang="ko-KR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데이터를 학습용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데이터셋과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검증용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데이터셋으로 나누고 모형을 만들고 학습시킬 때에는 학습용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데이터셋을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사용하며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모형을 평가하기 위해서는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검증용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데이터셋을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사용</a:t>
            </a:r>
          </a:p>
        </p:txBody>
      </p:sp>
      <p:grpSp>
        <p:nvGrpSpPr>
          <p:cNvPr id="26" name="Group 77"/>
          <p:cNvGrpSpPr/>
          <p:nvPr/>
        </p:nvGrpSpPr>
        <p:grpSpPr>
          <a:xfrm>
            <a:off x="776536" y="5529274"/>
            <a:ext cx="8620493" cy="654827"/>
            <a:chOff x="611558" y="5496925"/>
            <a:chExt cx="7957378" cy="604456"/>
          </a:xfrm>
        </p:grpSpPr>
        <p:sp>
          <p:nvSpPr>
            <p:cNvPr id="27" name="TextBox 26"/>
            <p:cNvSpPr txBox="1"/>
            <p:nvPr/>
          </p:nvSpPr>
          <p:spPr>
            <a:xfrm>
              <a:off x="611559" y="5703639"/>
              <a:ext cx="7957377" cy="397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+mj-ea"/>
                  <a:ea typeface="+mj-ea"/>
                </a:rPr>
                <a:t>이미 분류되어 있는 데이터 셋에 대하여 트레이닝 셋과 테스트 셋으로 나누고 트레이닝 셋을 이용하여 학습 모델을 생성한다</a:t>
              </a:r>
              <a:r>
                <a:rPr lang="en-US" altLang="ko-KR" sz="1100" dirty="0">
                  <a:latin typeface="+mj-ea"/>
                  <a:ea typeface="+mj-ea"/>
                </a:rPr>
                <a:t>.</a:t>
              </a:r>
            </a:p>
            <a:p>
              <a:r>
                <a:rPr lang="ko-KR" altLang="en-US" sz="1100" dirty="0">
                  <a:latin typeface="+mj-ea"/>
                  <a:ea typeface="+mj-ea"/>
                </a:rPr>
                <a:t>테스트셋과 예측 데이터를 비교한 검정 통계량 확인을 통하여 모델의 적합도를 확인한다</a:t>
              </a:r>
              <a:r>
                <a:rPr lang="en-US" altLang="ko-KR" sz="1100" dirty="0"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1558" y="5496925"/>
              <a:ext cx="7957377" cy="25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+mj-ea"/>
                  <a:ea typeface="+mj-ea"/>
                </a:rPr>
                <a:t>Training Set &amp; Test Set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992560" y="2097052"/>
            <a:ext cx="7664078" cy="2964329"/>
            <a:chOff x="817314" y="2060848"/>
            <a:chExt cx="7664078" cy="2964329"/>
          </a:xfrm>
        </p:grpSpPr>
        <p:sp>
          <p:nvSpPr>
            <p:cNvPr id="11" name="Pie 5"/>
            <p:cNvSpPr/>
            <p:nvPr/>
          </p:nvSpPr>
          <p:spPr>
            <a:xfrm rot="11132083">
              <a:off x="906812" y="2060848"/>
              <a:ext cx="2964329" cy="2964329"/>
            </a:xfrm>
            <a:prstGeom prst="pie">
              <a:avLst>
                <a:gd name="adj1" fmla="val 9032534"/>
                <a:gd name="adj2" fmla="val 155085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Pie 3"/>
            <p:cNvSpPr/>
            <p:nvPr/>
          </p:nvSpPr>
          <p:spPr>
            <a:xfrm>
              <a:off x="906812" y="2060848"/>
              <a:ext cx="2964329" cy="2964329"/>
            </a:xfrm>
            <a:prstGeom prst="pie">
              <a:avLst>
                <a:gd name="adj1" fmla="val 5030053"/>
                <a:gd name="adj2" fmla="val 20171687"/>
              </a:avLst>
            </a:prstGeom>
            <a:solidFill>
              <a:srgbClr val="A0C458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Oval 4"/>
            <p:cNvSpPr/>
            <p:nvPr/>
          </p:nvSpPr>
          <p:spPr>
            <a:xfrm>
              <a:off x="1374860" y="2528897"/>
              <a:ext cx="2028225" cy="2028225"/>
            </a:xfrm>
            <a:prstGeom prst="ellipse">
              <a:avLst/>
            </a:prstGeom>
            <a:solidFill>
              <a:srgbClr val="A0C458"/>
            </a:solidFill>
            <a:ln w="136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9593018">
              <a:off x="817314" y="2108555"/>
              <a:ext cx="1794200" cy="805929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Predefined Target Data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16434" y="3564780"/>
              <a:ext cx="15244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Machine Learning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cxnSp>
          <p:nvCxnSpPr>
            <p:cNvPr id="16" name="Elbow Connector 9"/>
            <p:cNvCxnSpPr/>
            <p:nvPr/>
          </p:nvCxnSpPr>
          <p:spPr>
            <a:xfrm>
              <a:off x="2450419" y="2279590"/>
              <a:ext cx="1556771" cy="385354"/>
            </a:xfrm>
            <a:prstGeom prst="bentConnector3">
              <a:avLst>
                <a:gd name="adj1" fmla="val 100269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110609" y="2966912"/>
              <a:ext cx="30785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학습</a:t>
              </a:r>
              <a:r>
                <a:rPr lang="en-US" altLang="ko-KR" sz="1200" dirty="0">
                  <a:latin typeface="+mj-ea"/>
                  <a:ea typeface="+mj-ea"/>
                </a:rPr>
                <a:t> </a:t>
              </a:r>
              <a:r>
                <a:rPr lang="ko-KR" altLang="en-US" sz="1200" dirty="0">
                  <a:latin typeface="+mj-ea"/>
                  <a:ea typeface="+mj-ea"/>
                </a:rPr>
                <a:t>모델을 생성하기 위한 데이터 셋</a:t>
              </a:r>
            </a:p>
          </p:txBody>
        </p:sp>
        <p:grpSp>
          <p:nvGrpSpPr>
            <p:cNvPr id="18" name="Group 13"/>
            <p:cNvGrpSpPr/>
            <p:nvPr/>
          </p:nvGrpSpPr>
          <p:grpSpPr>
            <a:xfrm>
              <a:off x="4110610" y="2385603"/>
              <a:ext cx="1517229" cy="703402"/>
              <a:chOff x="3243489" y="1963944"/>
              <a:chExt cx="1400519" cy="64929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243489" y="1963944"/>
                <a:ext cx="1400519" cy="48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+mj-ea"/>
                    <a:ea typeface="+mj-ea"/>
                  </a:rPr>
                  <a:t>70</a:t>
                </a:r>
                <a:r>
                  <a:rPr lang="en-US" altLang="ko-KR" sz="1400" b="1" dirty="0">
                    <a:latin typeface="+mj-ea"/>
                    <a:ea typeface="+mj-ea"/>
                  </a:rPr>
                  <a:t>%</a:t>
                </a:r>
                <a:endParaRPr lang="ko-KR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243489" y="2329135"/>
                <a:ext cx="1400519" cy="28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+mj-ea"/>
                    <a:ea typeface="+mj-ea"/>
                  </a:rPr>
                  <a:t>Training Set</a:t>
                </a:r>
                <a:endParaRPr lang="ko-KR" altLang="en-US" sz="1400" b="1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21" name="Elbow Connector 16"/>
            <p:cNvCxnSpPr/>
            <p:nvPr/>
          </p:nvCxnSpPr>
          <p:spPr>
            <a:xfrm flipV="1">
              <a:off x="3479904" y="3823984"/>
              <a:ext cx="527285" cy="389060"/>
            </a:xfrm>
            <a:prstGeom prst="bentConnector3">
              <a:avLst>
                <a:gd name="adj1" fmla="val 1037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5"/>
            <p:cNvGrpSpPr/>
            <p:nvPr/>
          </p:nvGrpSpPr>
          <p:grpSpPr>
            <a:xfrm>
              <a:off x="4110613" y="3543017"/>
              <a:ext cx="1385556" cy="703402"/>
              <a:chOff x="3243489" y="1963944"/>
              <a:chExt cx="1278975" cy="649293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243489" y="1963944"/>
                <a:ext cx="1278975" cy="48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+mj-ea"/>
                    <a:ea typeface="+mj-ea"/>
                  </a:rPr>
                  <a:t>30</a:t>
                </a:r>
                <a:r>
                  <a:rPr lang="en-US" altLang="ko-KR" sz="1400" b="1" dirty="0">
                    <a:latin typeface="+mj-ea"/>
                    <a:ea typeface="+mj-ea"/>
                  </a:rPr>
                  <a:t>%</a:t>
                </a:r>
                <a:endParaRPr lang="ko-KR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243489" y="2329135"/>
                <a:ext cx="1278975" cy="28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atin typeface="+mj-ea"/>
                    <a:ea typeface="+mj-ea"/>
                  </a:rPr>
                  <a:t>Test Set</a:t>
                </a:r>
                <a:endParaRPr lang="ko-KR" altLang="en-US" sz="1400" b="1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25" name="Picture 5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01" t="19595" r="34246" b="3974"/>
            <a:stretch/>
          </p:blipFill>
          <p:spPr>
            <a:xfrm>
              <a:off x="2075786" y="2904805"/>
              <a:ext cx="610037" cy="6382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126565" y="4105353"/>
              <a:ext cx="435482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검정 통계량 확인을 통하여 모델의 적합도를 확인하기 위한 데이터 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628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random.sample</a:t>
            </a:r>
            <a:r>
              <a:rPr lang="en-US" altLang="ko-KR" dirty="0"/>
              <a:t>()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939155"/>
            <a:ext cx="8620125" cy="32099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2" y="4149080"/>
            <a:ext cx="8582025" cy="13049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64" y="2421482"/>
            <a:ext cx="4229860" cy="151358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16" y="4720474"/>
            <a:ext cx="4295312" cy="16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27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pandas.DataFrame.sample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0" y="3600476"/>
            <a:ext cx="8601075" cy="20669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9636" y="1033604"/>
            <a:ext cx="9615892" cy="665861"/>
            <a:chOff x="89636" y="980728"/>
            <a:chExt cx="9615892" cy="66586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isin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()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함수는 데이터프레임 또는 시리즈가 데이터를 포함하는지 여부를 알려줌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그룹 9"/>
          <p:cNvGrpSpPr/>
          <p:nvPr/>
        </p:nvGrpSpPr>
        <p:grpSpPr>
          <a:xfrm>
            <a:off x="89636" y="1886947"/>
            <a:ext cx="9615892" cy="665861"/>
            <a:chOff x="89636" y="980728"/>
            <a:chExt cx="9615892" cy="6658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~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는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논리 반전을 의미함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(True -&gt; False, False -&gt; True)</a:t>
              </a:r>
              <a:endPara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그룹 13"/>
          <p:cNvGrpSpPr/>
          <p:nvPr/>
        </p:nvGrpSpPr>
        <p:grpSpPr>
          <a:xfrm>
            <a:off x="89636" y="2710602"/>
            <a:ext cx="9615892" cy="665861"/>
            <a:chOff x="89636" y="980728"/>
            <a:chExt cx="9615892" cy="66586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DataFrame.loc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[]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는 논리값을 이용해서 부분 집합을 얻을 수 있음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16411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200" dirty="0" err="1"/>
              <a:t>sklearn.model_selection.train_test_split</a:t>
            </a:r>
            <a:r>
              <a:rPr lang="en-US" altLang="ko-KR" sz="3200" dirty="0"/>
              <a:t>()</a:t>
            </a:r>
            <a:endParaRPr lang="ko-KR" altLang="en-US" sz="32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10753"/>
              </p:ext>
            </p:extLst>
          </p:nvPr>
        </p:nvGraphicFramePr>
        <p:xfrm>
          <a:off x="328273" y="1915345"/>
          <a:ext cx="9289031" cy="432072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78919">
                  <a:extLst>
                    <a:ext uri="{9D8B030D-6E8A-4147-A177-3AD203B41FA5}">
                      <a16:colId xmlns:a16="http://schemas.microsoft.com/office/drawing/2014/main" val="3452114806"/>
                    </a:ext>
                  </a:extLst>
                </a:gridCol>
                <a:gridCol w="1741793">
                  <a:extLst>
                    <a:ext uri="{9D8B030D-6E8A-4147-A177-3AD203B41FA5}">
                      <a16:colId xmlns:a16="http://schemas.microsoft.com/office/drawing/2014/main" val="1814042829"/>
                    </a:ext>
                  </a:extLst>
                </a:gridCol>
                <a:gridCol w="6168319">
                  <a:extLst>
                    <a:ext uri="{9D8B030D-6E8A-4147-A177-3AD203B41FA5}">
                      <a16:colId xmlns:a16="http://schemas.microsoft.com/office/drawing/2014/main" val="3751434314"/>
                    </a:ext>
                  </a:extLst>
                </a:gridCol>
              </a:tblGrid>
              <a:tr h="3208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인자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타입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설명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45668061"/>
                  </a:ext>
                </a:extLst>
              </a:tr>
              <a:tr h="919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test_size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float, int </a:t>
                      </a:r>
                      <a:r>
                        <a:rPr lang="ko-KR" altLang="en-US" sz="1400" kern="0" spc="-50">
                          <a:effectLst/>
                        </a:rPr>
                        <a:t>또는 </a:t>
                      </a:r>
                      <a:r>
                        <a:rPr lang="en-US" sz="1400" kern="0" spc="-50">
                          <a:effectLst/>
                        </a:rPr>
                        <a:t>None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effectLst/>
                        </a:rPr>
                        <a:t>float</a:t>
                      </a:r>
                      <a:r>
                        <a:rPr lang="ko-KR" altLang="en-US" sz="1400" kern="0" spc="-50" dirty="0">
                          <a:effectLst/>
                        </a:rPr>
                        <a:t>인 경우 </a:t>
                      </a:r>
                      <a:r>
                        <a:rPr lang="en-US" altLang="ko-KR" sz="1400" kern="0" spc="-50" dirty="0">
                          <a:effectLst/>
                        </a:rPr>
                        <a:t>0.0</a:t>
                      </a:r>
                      <a:r>
                        <a:rPr lang="ko-KR" altLang="en-US" sz="1400" kern="0" spc="-50" dirty="0">
                          <a:effectLst/>
                        </a:rPr>
                        <a:t>과 </a:t>
                      </a:r>
                      <a:r>
                        <a:rPr lang="en-US" altLang="ko-KR" sz="1400" kern="0" spc="-50" dirty="0">
                          <a:effectLst/>
                        </a:rPr>
                        <a:t>1.0 </a:t>
                      </a:r>
                      <a:r>
                        <a:rPr lang="ko-KR" altLang="en-US" sz="1400" kern="0" spc="-50" dirty="0">
                          <a:effectLst/>
                        </a:rPr>
                        <a:t>사이여야 하며 </a:t>
                      </a:r>
                      <a:r>
                        <a:rPr lang="en-US" altLang="ko-KR" sz="1400" kern="0" spc="-50" dirty="0">
                          <a:effectLst/>
                        </a:rPr>
                        <a:t>test </a:t>
                      </a:r>
                      <a:r>
                        <a:rPr lang="ko-KR" altLang="en-US" sz="1400" kern="0" spc="-50" dirty="0">
                          <a:effectLst/>
                        </a:rPr>
                        <a:t>데이터에 포함 할 </a:t>
                      </a:r>
                      <a:r>
                        <a:rPr lang="ko-KR" altLang="en-US" sz="1400" kern="0" spc="-50" dirty="0" err="1">
                          <a:effectLst/>
                        </a:rPr>
                        <a:t>데이터셋의</a:t>
                      </a:r>
                      <a:r>
                        <a:rPr lang="ko-KR" altLang="en-US" sz="1400" kern="0" spc="-50" dirty="0">
                          <a:effectLst/>
                        </a:rPr>
                        <a:t> 비율을 나타냅니다</a:t>
                      </a:r>
                      <a:r>
                        <a:rPr lang="en-US" altLang="ko-KR" sz="1400" kern="0" spc="-50" dirty="0">
                          <a:effectLst/>
                        </a:rPr>
                        <a:t>. </a:t>
                      </a:r>
                      <a:r>
                        <a:rPr lang="en-US" altLang="ko-KR" sz="1400" kern="0" spc="-50" dirty="0" err="1">
                          <a:effectLst/>
                        </a:rPr>
                        <a:t>int</a:t>
                      </a:r>
                      <a:r>
                        <a:rPr lang="ko-KR" altLang="en-US" sz="1400" kern="0" spc="-50" dirty="0">
                          <a:effectLst/>
                        </a:rPr>
                        <a:t>이면 </a:t>
                      </a:r>
                      <a:r>
                        <a:rPr lang="en-US" altLang="ko-KR" sz="1400" kern="0" spc="-50" dirty="0">
                          <a:effectLst/>
                        </a:rPr>
                        <a:t>test </a:t>
                      </a:r>
                      <a:r>
                        <a:rPr lang="ko-KR" altLang="en-US" sz="1400" kern="0" spc="-50" dirty="0">
                          <a:effectLst/>
                        </a:rPr>
                        <a:t>샘플의 절대 수를 나타냅니다</a:t>
                      </a:r>
                      <a:r>
                        <a:rPr lang="en-US" altLang="ko-KR" sz="1400" kern="0" spc="-50" dirty="0">
                          <a:effectLst/>
                        </a:rPr>
                        <a:t>. None</a:t>
                      </a:r>
                      <a:r>
                        <a:rPr lang="ko-KR" altLang="en-US" sz="1400" kern="0" spc="-50" dirty="0">
                          <a:effectLst/>
                        </a:rPr>
                        <a:t>인 경우</a:t>
                      </a:r>
                      <a:r>
                        <a:rPr lang="en-US" altLang="ko-KR" sz="1400" kern="0" spc="-50" dirty="0">
                          <a:effectLst/>
                        </a:rPr>
                        <a:t>, </a:t>
                      </a:r>
                      <a:r>
                        <a:rPr lang="ko-KR" altLang="en-US" sz="1400" kern="0" spc="-50" dirty="0">
                          <a:effectLst/>
                        </a:rPr>
                        <a:t>값은 </a:t>
                      </a:r>
                      <a:r>
                        <a:rPr lang="en-US" altLang="ko-KR" sz="1400" kern="0" spc="-50" dirty="0">
                          <a:effectLst/>
                        </a:rPr>
                        <a:t>train </a:t>
                      </a:r>
                      <a:r>
                        <a:rPr lang="ko-KR" altLang="en-US" sz="1400" kern="0" spc="-50" dirty="0">
                          <a:effectLst/>
                        </a:rPr>
                        <a:t>크기의 보수로 설정됩니다</a:t>
                      </a:r>
                      <a:r>
                        <a:rPr lang="en-US" altLang="ko-KR" sz="1400" kern="0" spc="-50" dirty="0">
                          <a:effectLst/>
                        </a:rPr>
                        <a:t>. </a:t>
                      </a:r>
                      <a:r>
                        <a:rPr lang="en-US" altLang="ko-KR" sz="1400" kern="0" spc="-50" dirty="0" err="1">
                          <a:effectLst/>
                        </a:rPr>
                        <a:t>train_size</a:t>
                      </a:r>
                      <a:r>
                        <a:rPr lang="ko-KR" altLang="en-US" sz="1400" kern="0" spc="-50" dirty="0">
                          <a:effectLst/>
                        </a:rPr>
                        <a:t>도 </a:t>
                      </a:r>
                      <a:r>
                        <a:rPr lang="en-US" altLang="ko-KR" sz="1400" kern="0" spc="-50" dirty="0">
                          <a:effectLst/>
                        </a:rPr>
                        <a:t>None</a:t>
                      </a:r>
                      <a:r>
                        <a:rPr lang="ko-KR" altLang="en-US" sz="1400" kern="0" spc="-50" dirty="0">
                          <a:effectLst/>
                        </a:rPr>
                        <a:t>이면 </a:t>
                      </a:r>
                      <a:r>
                        <a:rPr lang="en-US" altLang="ko-KR" sz="1400" kern="0" spc="-50" dirty="0">
                          <a:effectLst/>
                        </a:rPr>
                        <a:t>0.25</a:t>
                      </a:r>
                      <a:r>
                        <a:rPr lang="ko-KR" altLang="en-US" sz="1400" kern="0" spc="-50" dirty="0">
                          <a:effectLst/>
                        </a:rPr>
                        <a:t>로 설정됩니다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10125110"/>
                  </a:ext>
                </a:extLst>
              </a:tr>
              <a:tr h="919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 dirty="0" err="1">
                          <a:effectLst/>
                        </a:rPr>
                        <a:t>train_size</a:t>
                      </a:r>
                      <a:endParaRPr 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float, int </a:t>
                      </a:r>
                      <a:r>
                        <a:rPr lang="ko-KR" altLang="en-US" sz="1400" kern="0" spc="-50">
                          <a:effectLst/>
                        </a:rPr>
                        <a:t>또는 </a:t>
                      </a:r>
                      <a:r>
                        <a:rPr lang="en-US" sz="1400" kern="0" spc="-50">
                          <a:effectLst/>
                        </a:rPr>
                        <a:t>None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effectLst/>
                        </a:rPr>
                        <a:t>float</a:t>
                      </a:r>
                      <a:r>
                        <a:rPr lang="ko-KR" altLang="en-US" sz="1400" kern="0" spc="-50" dirty="0">
                          <a:effectLst/>
                        </a:rPr>
                        <a:t>인 경우 </a:t>
                      </a:r>
                      <a:r>
                        <a:rPr lang="en-US" altLang="ko-KR" sz="1400" kern="0" spc="-50" dirty="0">
                          <a:effectLst/>
                        </a:rPr>
                        <a:t>0.0</a:t>
                      </a:r>
                      <a:r>
                        <a:rPr lang="ko-KR" altLang="en-US" sz="1400" kern="0" spc="-50" dirty="0">
                          <a:effectLst/>
                        </a:rPr>
                        <a:t>과 </a:t>
                      </a:r>
                      <a:r>
                        <a:rPr lang="en-US" altLang="ko-KR" sz="1400" kern="0" spc="-50" dirty="0">
                          <a:effectLst/>
                        </a:rPr>
                        <a:t>1.0 </a:t>
                      </a:r>
                      <a:r>
                        <a:rPr lang="ko-KR" altLang="en-US" sz="1400" kern="0" spc="-50" dirty="0">
                          <a:effectLst/>
                        </a:rPr>
                        <a:t>사이여야 하며 </a:t>
                      </a:r>
                      <a:r>
                        <a:rPr lang="en-US" altLang="ko-KR" sz="1400" kern="0" spc="-50" dirty="0">
                          <a:effectLst/>
                        </a:rPr>
                        <a:t>train </a:t>
                      </a:r>
                      <a:r>
                        <a:rPr lang="ko-KR" altLang="en-US" sz="1400" kern="0" spc="-50" dirty="0">
                          <a:effectLst/>
                        </a:rPr>
                        <a:t>데이터에 포함 할 </a:t>
                      </a:r>
                      <a:r>
                        <a:rPr lang="ko-KR" altLang="en-US" sz="1400" kern="0" spc="-50" dirty="0" err="1">
                          <a:effectLst/>
                        </a:rPr>
                        <a:t>데이터셋의</a:t>
                      </a:r>
                      <a:r>
                        <a:rPr lang="ko-KR" altLang="en-US" sz="1400" kern="0" spc="-50" dirty="0">
                          <a:effectLst/>
                        </a:rPr>
                        <a:t> 비율을 나타냅니다</a:t>
                      </a:r>
                      <a:r>
                        <a:rPr lang="en-US" altLang="ko-KR" sz="1400" kern="0" spc="-50" dirty="0">
                          <a:effectLst/>
                        </a:rPr>
                        <a:t>. </a:t>
                      </a:r>
                      <a:r>
                        <a:rPr lang="en-US" altLang="ko-KR" sz="1400" kern="0" spc="-50" dirty="0" err="1">
                          <a:effectLst/>
                        </a:rPr>
                        <a:t>int</a:t>
                      </a:r>
                      <a:r>
                        <a:rPr lang="ko-KR" altLang="en-US" sz="1400" kern="0" spc="-50" dirty="0">
                          <a:effectLst/>
                        </a:rPr>
                        <a:t>이면 </a:t>
                      </a:r>
                      <a:r>
                        <a:rPr lang="en-US" altLang="ko-KR" sz="1400" kern="0" spc="-50" dirty="0">
                          <a:effectLst/>
                        </a:rPr>
                        <a:t>train </a:t>
                      </a:r>
                      <a:r>
                        <a:rPr lang="ko-KR" altLang="en-US" sz="1400" kern="0" spc="-50" dirty="0">
                          <a:effectLst/>
                        </a:rPr>
                        <a:t>샘플의 절대 수를 나타냅니다</a:t>
                      </a:r>
                      <a:r>
                        <a:rPr lang="en-US" altLang="ko-KR" sz="1400" kern="0" spc="-50" dirty="0">
                          <a:effectLst/>
                        </a:rPr>
                        <a:t>. None</a:t>
                      </a:r>
                      <a:r>
                        <a:rPr lang="ko-KR" altLang="en-US" sz="1400" kern="0" spc="-50" dirty="0">
                          <a:effectLst/>
                        </a:rPr>
                        <a:t>인 경우</a:t>
                      </a:r>
                      <a:r>
                        <a:rPr lang="en-US" altLang="ko-KR" sz="1400" kern="0" spc="-50" dirty="0">
                          <a:effectLst/>
                        </a:rPr>
                        <a:t>, </a:t>
                      </a:r>
                      <a:r>
                        <a:rPr lang="ko-KR" altLang="en-US" sz="1400" kern="0" spc="-50" dirty="0">
                          <a:effectLst/>
                        </a:rPr>
                        <a:t>값은 </a:t>
                      </a:r>
                      <a:r>
                        <a:rPr lang="en-US" altLang="ko-KR" sz="1400" kern="0" spc="-50" dirty="0">
                          <a:effectLst/>
                        </a:rPr>
                        <a:t>test </a:t>
                      </a:r>
                      <a:r>
                        <a:rPr lang="ko-KR" altLang="en-US" sz="1400" kern="0" spc="-50" dirty="0">
                          <a:effectLst/>
                        </a:rPr>
                        <a:t>크기의 보수로 설정됩니다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10192432"/>
                  </a:ext>
                </a:extLst>
              </a:tr>
              <a:tr h="919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random_state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int, RandomState </a:t>
                      </a:r>
                      <a:r>
                        <a:rPr lang="ko-KR" altLang="en-US" sz="1400" kern="0" spc="-50">
                          <a:effectLst/>
                        </a:rPr>
                        <a:t>인스턴스 또는 </a:t>
                      </a:r>
                      <a:r>
                        <a:rPr lang="en-US" sz="1400" kern="0" spc="-50">
                          <a:effectLst/>
                        </a:rPr>
                        <a:t>None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 err="1">
                          <a:effectLst/>
                        </a:rPr>
                        <a:t>int</a:t>
                      </a:r>
                      <a:r>
                        <a:rPr lang="ko-KR" altLang="en-US" sz="1400" kern="0" spc="-50" dirty="0">
                          <a:effectLst/>
                        </a:rPr>
                        <a:t>이면 </a:t>
                      </a:r>
                      <a:r>
                        <a:rPr lang="ko-KR" altLang="en-US" sz="1400" kern="0" spc="-50" dirty="0" err="1">
                          <a:effectLst/>
                        </a:rPr>
                        <a:t>난수</a:t>
                      </a:r>
                      <a:r>
                        <a:rPr lang="ko-KR" altLang="en-US" sz="1400" kern="0" spc="-50" dirty="0">
                          <a:effectLst/>
                        </a:rPr>
                        <a:t> </a:t>
                      </a:r>
                      <a:r>
                        <a:rPr lang="ko-KR" altLang="en-US" sz="1400" kern="0" spc="-50" dirty="0" err="1">
                          <a:effectLst/>
                        </a:rPr>
                        <a:t>생성기에서</a:t>
                      </a:r>
                      <a:r>
                        <a:rPr lang="ko-KR" altLang="en-US" sz="1400" kern="0" spc="-50" dirty="0">
                          <a:effectLst/>
                        </a:rPr>
                        <a:t> 사용하는 </a:t>
                      </a:r>
                      <a:r>
                        <a:rPr lang="ko-KR" altLang="en-US" sz="1400" kern="0" spc="-50" dirty="0" err="1">
                          <a:effectLst/>
                        </a:rPr>
                        <a:t>시드입니다</a:t>
                      </a:r>
                      <a:r>
                        <a:rPr lang="en-US" altLang="ko-KR" sz="1400" kern="0" spc="-50" dirty="0">
                          <a:effectLst/>
                        </a:rPr>
                        <a:t>. </a:t>
                      </a:r>
                      <a:r>
                        <a:rPr lang="ko-KR" altLang="en-US" sz="1400" kern="0" spc="-50" dirty="0" err="1">
                          <a:effectLst/>
                        </a:rPr>
                        <a:t>난수</a:t>
                      </a:r>
                      <a:r>
                        <a:rPr lang="ko-KR" altLang="en-US" sz="1400" kern="0" spc="-50" dirty="0">
                          <a:effectLst/>
                        </a:rPr>
                        <a:t> </a:t>
                      </a:r>
                      <a:r>
                        <a:rPr lang="ko-KR" altLang="en-US" sz="1400" kern="0" spc="-50" dirty="0" err="1">
                          <a:effectLst/>
                        </a:rPr>
                        <a:t>생성기로</a:t>
                      </a:r>
                      <a:r>
                        <a:rPr lang="ko-KR" altLang="en-US" sz="1400" kern="0" spc="-50" dirty="0">
                          <a:effectLst/>
                        </a:rPr>
                        <a:t> </a:t>
                      </a:r>
                      <a:r>
                        <a:rPr lang="en-US" altLang="ko-KR" sz="1400" kern="0" spc="-50" dirty="0" err="1">
                          <a:effectLst/>
                        </a:rPr>
                        <a:t>RandomState</a:t>
                      </a:r>
                      <a:r>
                        <a:rPr lang="en-US" altLang="ko-KR" sz="1400" kern="0" spc="-50" dirty="0">
                          <a:effectLst/>
                        </a:rPr>
                        <a:t> </a:t>
                      </a:r>
                      <a:r>
                        <a:rPr lang="ko-KR" altLang="en-US" sz="1400" kern="0" spc="-50" dirty="0">
                          <a:effectLst/>
                        </a:rPr>
                        <a:t>인스턴스를 지정할 수 있습니다</a:t>
                      </a:r>
                      <a:r>
                        <a:rPr lang="en-US" altLang="ko-KR" sz="1400" kern="0" spc="-50" dirty="0">
                          <a:effectLst/>
                        </a:rPr>
                        <a:t>. None</a:t>
                      </a:r>
                      <a:r>
                        <a:rPr lang="ko-KR" altLang="en-US" sz="1400" kern="0" spc="-50" dirty="0">
                          <a:effectLst/>
                        </a:rPr>
                        <a:t>인 경우 </a:t>
                      </a:r>
                      <a:r>
                        <a:rPr lang="en-US" altLang="ko-KR" sz="1400" kern="0" spc="-50" dirty="0" err="1">
                          <a:effectLst/>
                        </a:rPr>
                        <a:t>np.random</a:t>
                      </a:r>
                      <a:r>
                        <a:rPr lang="ko-KR" altLang="en-US" sz="1400" kern="0" spc="-50" dirty="0">
                          <a:effectLst/>
                        </a:rPr>
                        <a:t>에서 사용하는 </a:t>
                      </a:r>
                      <a:r>
                        <a:rPr lang="en-US" altLang="ko-KR" sz="1400" kern="0" spc="-50" dirty="0" err="1">
                          <a:effectLst/>
                        </a:rPr>
                        <a:t>RandomState</a:t>
                      </a:r>
                      <a:r>
                        <a:rPr lang="en-US" altLang="ko-KR" sz="1400" kern="0" spc="-50" dirty="0">
                          <a:effectLst/>
                        </a:rPr>
                        <a:t> </a:t>
                      </a:r>
                      <a:r>
                        <a:rPr lang="ko-KR" altLang="en-US" sz="1400" kern="0" spc="-50" dirty="0">
                          <a:effectLst/>
                        </a:rPr>
                        <a:t>인스턴스가 </a:t>
                      </a:r>
                      <a:r>
                        <a:rPr lang="ko-KR" altLang="en-US" sz="1400" kern="0" spc="-50" dirty="0" err="1">
                          <a:effectLst/>
                        </a:rPr>
                        <a:t>난수</a:t>
                      </a:r>
                      <a:r>
                        <a:rPr lang="ko-KR" altLang="en-US" sz="1400" kern="0" spc="-50" dirty="0">
                          <a:effectLst/>
                        </a:rPr>
                        <a:t> </a:t>
                      </a:r>
                      <a:r>
                        <a:rPr lang="ko-KR" altLang="en-US" sz="1400" kern="0" spc="-50" dirty="0" err="1">
                          <a:effectLst/>
                        </a:rPr>
                        <a:t>생성기로</a:t>
                      </a:r>
                      <a:r>
                        <a:rPr lang="ko-KR" altLang="en-US" sz="1400" kern="0" spc="-50" dirty="0">
                          <a:effectLst/>
                        </a:rPr>
                        <a:t> 사용됩니다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43748129"/>
                  </a:ext>
                </a:extLst>
              </a:tr>
              <a:tr h="620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shuffle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bool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분할하기 전에 데이터를 섞을지 여부입니다</a:t>
                      </a:r>
                      <a:r>
                        <a:rPr lang="en-US" altLang="ko-KR" sz="1400" kern="0" spc="-50">
                          <a:effectLst/>
                        </a:rPr>
                        <a:t>. shuffle=False</a:t>
                      </a:r>
                      <a:r>
                        <a:rPr lang="ko-KR" altLang="en-US" sz="1400" kern="0" spc="-50">
                          <a:effectLst/>
                        </a:rPr>
                        <a:t>인 경우 </a:t>
                      </a:r>
                      <a:r>
                        <a:rPr lang="en-US" altLang="ko-KR" sz="1400" kern="0" spc="-50">
                          <a:effectLst/>
                        </a:rPr>
                        <a:t>stratify=None</a:t>
                      </a:r>
                      <a:r>
                        <a:rPr lang="ko-KR" altLang="en-US" sz="1400" kern="0" spc="-50">
                          <a:effectLst/>
                        </a:rPr>
                        <a:t>이어야 합니다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04540059"/>
                  </a:ext>
                </a:extLst>
              </a:tr>
              <a:tr h="620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stratify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effectLst/>
                        </a:rPr>
                        <a:t>array like </a:t>
                      </a:r>
                      <a:r>
                        <a:rPr lang="ko-KR" altLang="en-US" sz="1400" kern="0" spc="-50">
                          <a:effectLst/>
                        </a:rPr>
                        <a:t>또는 </a:t>
                      </a:r>
                      <a:r>
                        <a:rPr lang="en-US" sz="1400" kern="0" spc="-50">
                          <a:effectLst/>
                        </a:rPr>
                        <a:t>None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effectLst/>
                        </a:rPr>
                        <a:t>None</a:t>
                      </a:r>
                      <a:r>
                        <a:rPr lang="ko-KR" altLang="en-US" sz="1400" kern="0" spc="-50" dirty="0">
                          <a:effectLst/>
                        </a:rPr>
                        <a:t>이 아닌 경우 데이터를 클래스 레이블로 사용하여 계층화된 방식으로 데이터가 분할됩니다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64187004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89109" y="1032041"/>
            <a:ext cx="9615892" cy="665861"/>
            <a:chOff x="89636" y="980728"/>
            <a:chExt cx="9615892" cy="66586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학습용 데이터와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검증용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데이터를 쉽게 나눌 수 있음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그룹 22"/>
          <p:cNvGrpSpPr/>
          <p:nvPr/>
        </p:nvGrpSpPr>
        <p:grpSpPr>
          <a:xfrm>
            <a:off x="6284619" y="755001"/>
            <a:ext cx="3420380" cy="1041210"/>
            <a:chOff x="5016038" y="1183812"/>
            <a:chExt cx="3420380" cy="1041210"/>
          </a:xfrm>
        </p:grpSpPr>
        <p:sp>
          <p:nvSpPr>
            <p:cNvPr id="24" name="모서리가 둥근 직사각형 51">
              <a:extLst>
                <a:ext uri="{FF2B5EF4-FFF2-40B4-BE49-F238E27FC236}">
                  <a16:creationId xmlns:a16="http://schemas.microsoft.com/office/drawing/2014/main" id="{831CAB02-CB3B-4693-B48C-E857A7BB6822}"/>
                </a:ext>
              </a:extLst>
            </p:cNvPr>
            <p:cNvSpPr/>
            <p:nvPr/>
          </p:nvSpPr>
          <p:spPr>
            <a:xfrm>
              <a:off x="5198531" y="1431515"/>
              <a:ext cx="3237887" cy="793507"/>
            </a:xfrm>
            <a:prstGeom prst="roundRect">
              <a:avLst>
                <a:gd name="adj" fmla="val 15654"/>
              </a:avLst>
            </a:prstGeom>
            <a:pattFill prst="ltUpDiag">
              <a:fgClr>
                <a:schemeClr val="bg2"/>
              </a:fgClr>
              <a:bgClr>
                <a:schemeClr val="bg1"/>
              </a:bgClr>
            </a:patt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44000" indent="-14400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sklearn.model_selection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모듈은 </a:t>
              </a:r>
              <a:r>
                <a:rPr lang="en-US" altLang="ko-KR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Scikit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-learn 0.18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버전부터 사용할 수 있습니다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6038" y="1183812"/>
              <a:ext cx="404743" cy="495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267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r>
              <a:rPr lang="ko-KR" altLang="en-US" dirty="0"/>
              <a:t> 분리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데이터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6" y="980728"/>
            <a:ext cx="9506925" cy="49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92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3000" y="3397866"/>
            <a:ext cx="4953000" cy="1296144"/>
          </a:xfrm>
        </p:spPr>
        <p:txBody>
          <a:bodyPr anchor="t" anchorCtr="0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모형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평가</a:t>
            </a: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92595948-85FC-4B3A-BA70-F9E48B546ACC}"/>
              </a:ext>
            </a:extLst>
          </p:cNvPr>
          <p:cNvSpPr txBox="1">
            <a:spLocks/>
          </p:cNvSpPr>
          <p:nvPr/>
        </p:nvSpPr>
        <p:spPr>
          <a:xfrm>
            <a:off x="4953000" y="1844824"/>
            <a:ext cx="4952999" cy="936104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시작하기</a:t>
            </a:r>
          </a:p>
        </p:txBody>
      </p:sp>
    </p:spTree>
    <p:extLst>
      <p:ext uri="{BB962C8B-B14F-4D97-AF65-F5344CB8AC3E}">
        <p14:creationId xmlns:p14="http://schemas.microsoft.com/office/powerpoint/2010/main" val="42715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생성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모형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평가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9636" y="1133218"/>
            <a:ext cx="9615892" cy="665861"/>
            <a:chOff x="89636" y="980728"/>
            <a:chExt cx="9615892" cy="66586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머신러닝을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할 때 사용하는 클래스는 어떤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머신러닝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모형을 만들 것인지에 따라 다름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그룹 12"/>
          <p:cNvGrpSpPr/>
          <p:nvPr/>
        </p:nvGrpSpPr>
        <p:grpSpPr>
          <a:xfrm>
            <a:off x="89636" y="2188770"/>
            <a:ext cx="9615892" cy="665861"/>
            <a:chOff x="89636" y="980728"/>
            <a:chExt cx="9615892" cy="6658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Scikit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-learn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에서 제공하는 클래스들은 분류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회귀 모형에 따라 클래스가 정해져 있음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" name="그룹 16"/>
          <p:cNvGrpSpPr/>
          <p:nvPr/>
        </p:nvGrpSpPr>
        <p:grpSpPr>
          <a:xfrm>
            <a:off x="89636" y="3244322"/>
            <a:ext cx="9615892" cy="665861"/>
            <a:chOff x="89636" y="980728"/>
            <a:chExt cx="9615892" cy="6658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클래스를 이용해서 객체를 생성하는 것으로 모형이 만들어 짐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1" name="그룹 20"/>
          <p:cNvGrpSpPr/>
          <p:nvPr/>
        </p:nvGrpSpPr>
        <p:grpSpPr>
          <a:xfrm>
            <a:off x="89636" y="4299874"/>
            <a:ext cx="9615892" cy="665861"/>
            <a:chOff x="89636" y="980728"/>
            <a:chExt cx="9615892" cy="6658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모형을 학습시키기 위해서는 훈련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데이터셋의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독립변수와 종속변수를 이용해 학습을 시킴</a:t>
              </a:r>
              <a:endPara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5" name="그룹 24"/>
          <p:cNvGrpSpPr/>
          <p:nvPr/>
        </p:nvGrpSpPr>
        <p:grpSpPr>
          <a:xfrm>
            <a:off x="89636" y="5355427"/>
            <a:ext cx="9615892" cy="665861"/>
            <a:chOff x="89636" y="980728"/>
            <a:chExt cx="9615892" cy="66586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훈련 </a:t>
              </a:r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데이터셋을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이용해 학습시키기 위해 사용하는 함수는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fit()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23052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주요 예측 클래스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모형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평가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72480" y="980728"/>
          <a:ext cx="9361042" cy="518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546845196"/>
                    </a:ext>
                  </a:extLst>
                </a:gridCol>
                <a:gridCol w="3384377">
                  <a:extLst>
                    <a:ext uri="{9D8B030D-6E8A-4147-A177-3AD203B41FA5}">
                      <a16:colId xmlns:a16="http://schemas.microsoft.com/office/drawing/2014/main" val="3228326574"/>
                    </a:ext>
                  </a:extLst>
                </a:gridCol>
                <a:gridCol w="3384377">
                  <a:extLst>
                    <a:ext uri="{9D8B030D-6E8A-4147-A177-3AD203B41FA5}">
                      <a16:colId xmlns:a16="http://schemas.microsoft.com/office/drawing/2014/main" val="4281965858"/>
                    </a:ext>
                  </a:extLst>
                </a:gridCol>
              </a:tblGrid>
              <a:tr h="398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모듈명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분류 클래스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회귀 클래스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366765"/>
                  </a:ext>
                </a:extLst>
              </a:tr>
              <a:tr h="39881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>
                          <a:effectLst/>
                        </a:rPr>
                        <a:t>ensemble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AdaBoostClassifier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AdaBoosetRegressor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68050"/>
                  </a:ext>
                </a:extLst>
              </a:tr>
              <a:tr h="398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BaggingClassifier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BaggingRegressor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728631"/>
                  </a:ext>
                </a:extLst>
              </a:tr>
              <a:tr h="398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ExtraTreesClassifier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ExtraTreesRegressor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691534"/>
                  </a:ext>
                </a:extLst>
              </a:tr>
              <a:tr h="398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GradientBoostingClassifier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GradientBoostingRegressor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709262"/>
                  </a:ext>
                </a:extLst>
              </a:tr>
              <a:tr h="398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RandomForestClassifier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RandomForestRegressor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516487"/>
                  </a:ext>
                </a:extLst>
              </a:tr>
              <a:tr h="398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VotingClassifier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VotingRegressor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237322"/>
                  </a:ext>
                </a:extLst>
              </a:tr>
              <a:tr h="39881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linear_model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rgbClr val="E9EF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　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LinearRegression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92176"/>
                  </a:ext>
                </a:extLst>
              </a:tr>
              <a:tr h="398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　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LogisticRegression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190372"/>
                  </a:ext>
                </a:extLst>
              </a:tr>
              <a:tr h="398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PassiveAggressiveClassifier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PassiveAggressiveRegressor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079695"/>
                  </a:ext>
                </a:extLst>
              </a:tr>
              <a:tr h="3988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SGDClassifier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SGDRegressor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815798"/>
                  </a:ext>
                </a:extLst>
              </a:tr>
              <a:tr h="398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neural_network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MLPClassifier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MLPRegressor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610574"/>
                  </a:ext>
                </a:extLst>
              </a:tr>
              <a:tr h="398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neighbors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KNeighborsClassifier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 err="1">
                          <a:effectLst/>
                        </a:rPr>
                        <a:t>KNeighborsRegressor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82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816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생성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모형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평가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975360"/>
            <a:ext cx="8781591" cy="52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6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93523" y="1196755"/>
            <a:ext cx="7752109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studies algorithms that </a:t>
            </a:r>
            <a:r>
              <a:rPr lang="en-US" altLang="ko-KR" sz="2000" b="1" i="1" dirty="0">
                <a:solidFill>
                  <a:srgbClr val="F26D9A"/>
                </a:solidFill>
              </a:rPr>
              <a:t>improve with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experience.</a:t>
            </a:r>
          </a:p>
        </p:txBody>
      </p:sp>
      <p:sp>
        <p:nvSpPr>
          <p:cNvPr id="12" name="Rounded Rectangle 48"/>
          <p:cNvSpPr/>
          <p:nvPr/>
        </p:nvSpPr>
        <p:spPr>
          <a:xfrm>
            <a:off x="1021546" y="2067687"/>
            <a:ext cx="7855025" cy="1082643"/>
          </a:xfrm>
          <a:prstGeom prst="roundRect">
            <a:avLst>
              <a:gd name="adj" fmla="val 84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ML - What is Machine Learning?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810191" y="3594066"/>
            <a:ext cx="4390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Example:  A program for soccer tactics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왼쪽 중괄호 1"/>
          <p:cNvSpPr/>
          <p:nvPr/>
        </p:nvSpPr>
        <p:spPr>
          <a:xfrm rot="16200000">
            <a:off x="5663259" y="865215"/>
            <a:ext cx="182336" cy="1421482"/>
          </a:xfrm>
          <a:prstGeom prst="leftBrace">
            <a:avLst>
              <a:gd name="adj1" fmla="val 50662"/>
              <a:gd name="adj2" fmla="val 50000"/>
            </a:avLst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74855" y="1620947"/>
            <a:ext cx="99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learn from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ttp://www.edtpatips.com/wp-content/uploads/2014/12/teaching-strategy-184317176-1440x10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49" y="3379831"/>
            <a:ext cx="3592912" cy="2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920552" y="5836625"/>
            <a:ext cx="361056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/>
              <a:t>http://www.edtpatips.com/wp-content/uploads/2014/12/teaching-strategy-184317176-1440x1008.jpg</a:t>
            </a:r>
            <a:endParaRPr lang="ko-KR" altLang="en-US" sz="600" dirty="0"/>
          </a:p>
        </p:txBody>
      </p:sp>
      <p:sp>
        <p:nvSpPr>
          <p:cNvPr id="7" name="직사각형 6"/>
          <p:cNvSpPr/>
          <p:nvPr/>
        </p:nvSpPr>
        <p:spPr>
          <a:xfrm>
            <a:off x="533400" y="2067681"/>
            <a:ext cx="88374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/>
              <a:t>Tom. Mitchell(1997, </a:t>
            </a:r>
            <a:r>
              <a:rPr lang="en-US" altLang="ko-KR" sz="2000" dirty="0"/>
              <a:t>Definition of the [</a:t>
            </a:r>
            <a:r>
              <a:rPr lang="en-US" altLang="ko-KR" sz="2000" i="1" dirty="0"/>
              <a:t>general</a:t>
            </a:r>
            <a:r>
              <a:rPr lang="en-US" altLang="ko-KR" sz="2000" dirty="0"/>
              <a:t>] </a:t>
            </a:r>
            <a:r>
              <a:rPr lang="en-US" altLang="ko-KR" sz="2000" i="1" dirty="0"/>
              <a:t>learning</a:t>
            </a:r>
            <a:r>
              <a:rPr lang="en-US" altLang="ko-KR" sz="2000" dirty="0"/>
              <a:t> </a:t>
            </a:r>
            <a:r>
              <a:rPr lang="en-US" altLang="ko-KR" sz="2000" i="1" dirty="0"/>
              <a:t>problem) </a:t>
            </a:r>
          </a:p>
          <a:p>
            <a:pPr lvl="1"/>
            <a:r>
              <a:rPr lang="en-US" altLang="ko-KR" sz="1600" dirty="0"/>
              <a:t>A computer program is said to </a:t>
            </a:r>
            <a:r>
              <a:rPr lang="en-US" altLang="ko-KR" sz="1600" i="1" dirty="0">
                <a:solidFill>
                  <a:srgbClr val="F86A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</a:t>
            </a:r>
            <a:r>
              <a:rPr lang="en-US" altLang="ko-KR" sz="1600" dirty="0"/>
              <a:t> from </a:t>
            </a:r>
            <a:r>
              <a:rPr lang="en-US" altLang="ko-KR" sz="1600" b="1" dirty="0">
                <a:solidFill>
                  <a:srgbClr val="73B2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 </a:t>
            </a:r>
            <a:r>
              <a:rPr lang="en-US" altLang="ko-KR" sz="1600" b="1" i="1" dirty="0">
                <a:solidFill>
                  <a:srgbClr val="73B2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sz="1600" dirty="0">
                <a:solidFill>
                  <a:srgbClr val="73B2D1"/>
                </a:solidFill>
              </a:rPr>
              <a:t> </a:t>
            </a:r>
            <a:r>
              <a:rPr lang="en-US" altLang="ko-KR" sz="1600" dirty="0"/>
              <a:t>with respect to some class of </a:t>
            </a:r>
            <a:r>
              <a:rPr lang="en-US" altLang="ko-KR" sz="1600" b="1" i="1" dirty="0">
                <a:solidFill>
                  <a:srgbClr val="F6B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</a:t>
            </a:r>
            <a:r>
              <a:rPr lang="en-US" altLang="ko-KR" sz="1600" dirty="0">
                <a:solidFill>
                  <a:srgbClr val="F6BF4A"/>
                </a:solidFill>
              </a:rPr>
              <a:t> </a:t>
            </a:r>
            <a:r>
              <a:rPr lang="en-US" altLang="ko-KR" sz="1600" dirty="0"/>
              <a:t>and </a:t>
            </a:r>
            <a:r>
              <a:rPr lang="en-US" altLang="ko-KR" sz="1600" b="1" i="1" dirty="0">
                <a:solidFill>
                  <a:srgbClr val="A0C4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measure P</a:t>
            </a:r>
            <a:r>
              <a:rPr lang="en-US" altLang="ko-KR" sz="1600" dirty="0"/>
              <a:t>, if its performance at tasks in T, as measured by P, improves with experience E -</a:t>
            </a:r>
            <a:endParaRPr lang="en-US" altLang="ko-KR" sz="1600" i="1" dirty="0"/>
          </a:p>
        </p:txBody>
      </p:sp>
      <p:sp>
        <p:nvSpPr>
          <p:cNvPr id="26" name="Rounded Rectangle 48"/>
          <p:cNvSpPr/>
          <p:nvPr/>
        </p:nvSpPr>
        <p:spPr>
          <a:xfrm>
            <a:off x="4810191" y="4083298"/>
            <a:ext cx="4560680" cy="931653"/>
          </a:xfrm>
          <a:prstGeom prst="roundRect">
            <a:avLst>
              <a:gd name="adj" fmla="val 8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/>
          <p:cNvSpPr/>
          <p:nvPr/>
        </p:nvSpPr>
        <p:spPr>
          <a:xfrm>
            <a:off x="4899672" y="4126728"/>
            <a:ext cx="4471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6BF4A"/>
                </a:solidFill>
              </a:rPr>
              <a:t>T :  Win the game</a:t>
            </a:r>
          </a:p>
          <a:p>
            <a:r>
              <a:rPr lang="en-US" altLang="ko-KR" sz="1600" b="1" dirty="0">
                <a:solidFill>
                  <a:srgbClr val="A0C458"/>
                </a:solidFill>
              </a:rPr>
              <a:t>P :  Goals</a:t>
            </a:r>
          </a:p>
          <a:p>
            <a:r>
              <a:rPr lang="en-US" altLang="ko-KR" sz="1600" b="1" dirty="0">
                <a:solidFill>
                  <a:srgbClr val="73B2D1"/>
                </a:solidFill>
              </a:rPr>
              <a:t>E :  (x) Players’ movements, (y) Evaluation </a:t>
            </a:r>
          </a:p>
        </p:txBody>
      </p:sp>
    </p:spTree>
    <p:extLst>
      <p:ext uri="{BB962C8B-B14F-4D97-AF65-F5344CB8AC3E}">
        <p14:creationId xmlns:p14="http://schemas.microsoft.com/office/powerpoint/2010/main" val="717421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모형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평가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9109" y="984345"/>
            <a:ext cx="9615892" cy="665861"/>
            <a:chOff x="89636" y="980728"/>
            <a:chExt cx="9615892" cy="66586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B61467-E4CA-4BAA-B84F-0760FE87F598}"/>
                </a:ext>
              </a:extLst>
            </p:cNvPr>
            <p:cNvSpPr/>
            <p:nvPr/>
          </p:nvSpPr>
          <p:spPr>
            <a:xfrm>
              <a:off x="416496" y="1070525"/>
              <a:ext cx="9289032" cy="432048"/>
            </a:xfrm>
            <a:prstGeom prst="rect">
              <a:avLst/>
            </a:prstGeom>
            <a:gradFill>
              <a:gsLst>
                <a:gs pos="100000">
                  <a:srgbClr val="4F81BD">
                    <a:lumMod val="5000"/>
                    <a:lumOff val="95000"/>
                    <a:alpha val="0"/>
                  </a:srgbClr>
                </a:gs>
                <a:gs pos="80000">
                  <a:srgbClr val="F2E8F8"/>
                </a:gs>
                <a:gs pos="0">
                  <a:srgbClr val="DFC9EF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검증용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데이터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test_x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이용해 예측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예측에 사용하는 함수는 </a:t>
              </a: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predict()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6AAF97D-649C-4D46-B5C6-9E589F1C3569}"/>
                </a:ext>
              </a:extLst>
            </p:cNvPr>
            <p:cNvCxnSpPr>
              <a:cxnSpLocks/>
            </p:cNvCxnSpPr>
            <p:nvPr/>
          </p:nvCxnSpPr>
          <p:spPr>
            <a:xfrm>
              <a:off x="416496" y="1502573"/>
              <a:ext cx="9289032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89CA49-BE1A-45D9-8D81-52DBA36A7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6" y="980728"/>
              <a:ext cx="508241" cy="6658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96" y="1556792"/>
            <a:ext cx="6147990" cy="47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35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모형 생성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예측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평가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9636" y="1025193"/>
            <a:ext cx="4647340" cy="678195"/>
            <a:chOff x="5016038" y="1183812"/>
            <a:chExt cx="4647340" cy="678195"/>
          </a:xfrm>
        </p:grpSpPr>
        <p:sp>
          <p:nvSpPr>
            <p:cNvPr id="9" name="모서리가 둥근 직사각형 51">
              <a:extLst>
                <a:ext uri="{FF2B5EF4-FFF2-40B4-BE49-F238E27FC236}">
                  <a16:creationId xmlns:a16="http://schemas.microsoft.com/office/drawing/2014/main" id="{831CAB02-CB3B-4693-B48C-E857A7BB6822}"/>
                </a:ext>
              </a:extLst>
            </p:cNvPr>
            <p:cNvSpPr/>
            <p:nvPr/>
          </p:nvSpPr>
          <p:spPr>
            <a:xfrm>
              <a:off x="5198531" y="1431515"/>
              <a:ext cx="4464847" cy="430492"/>
            </a:xfrm>
            <a:prstGeom prst="roundRect">
              <a:avLst>
                <a:gd name="adj" fmla="val 3196"/>
              </a:avLst>
            </a:prstGeom>
            <a:pattFill prst="ltUpDiag">
              <a:fgClr>
                <a:schemeClr val="bg2"/>
              </a:fgClr>
              <a:bgClr>
                <a:schemeClr val="bg1"/>
              </a:bgClr>
            </a:patt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의사결정나무</a:t>
              </a:r>
              <a:endPara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038" y="1183812"/>
              <a:ext cx="404743" cy="49540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4878945" y="1025193"/>
            <a:ext cx="4647340" cy="678195"/>
            <a:chOff x="5016038" y="1183812"/>
            <a:chExt cx="4647340" cy="678195"/>
          </a:xfrm>
        </p:grpSpPr>
        <p:sp>
          <p:nvSpPr>
            <p:cNvPr id="12" name="모서리가 둥근 직사각형 51">
              <a:extLst>
                <a:ext uri="{FF2B5EF4-FFF2-40B4-BE49-F238E27FC236}">
                  <a16:creationId xmlns:a16="http://schemas.microsoft.com/office/drawing/2014/main" id="{831CAB02-CB3B-4693-B48C-E857A7BB6822}"/>
                </a:ext>
              </a:extLst>
            </p:cNvPr>
            <p:cNvSpPr/>
            <p:nvPr/>
          </p:nvSpPr>
          <p:spPr>
            <a:xfrm>
              <a:off x="5198531" y="1431515"/>
              <a:ext cx="4464847" cy="430492"/>
            </a:xfrm>
            <a:prstGeom prst="roundRect">
              <a:avLst>
                <a:gd name="adj" fmla="val 3196"/>
              </a:avLst>
            </a:prstGeom>
            <a:pattFill prst="ltUpDiag">
              <a:fgClr>
                <a:schemeClr val="bg2"/>
              </a:fgClr>
              <a:bgClr>
                <a:schemeClr val="bg1"/>
              </a:bgClr>
            </a:patt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인공신경망</a:t>
              </a:r>
              <a:endPara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038" y="1183812"/>
              <a:ext cx="404743" cy="495406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21" y="1988116"/>
            <a:ext cx="4519426" cy="30970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893" y="1971100"/>
            <a:ext cx="4810014" cy="30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2" name="Group 4"/>
          <p:cNvGrpSpPr>
            <a:grpSpLocks/>
          </p:cNvGrpSpPr>
          <p:nvPr/>
        </p:nvGrpSpPr>
        <p:grpSpPr bwMode="auto">
          <a:xfrm>
            <a:off x="3062289" y="3814503"/>
            <a:ext cx="3765550" cy="449263"/>
            <a:chOff x="1584" y="3072"/>
            <a:chExt cx="2304" cy="434"/>
          </a:xfrm>
        </p:grpSpPr>
        <p:sp>
          <p:nvSpPr>
            <p:cNvPr id="43013" name="AutoShape 5"/>
            <p:cNvSpPr>
              <a:spLocks noChangeArrowheads="1"/>
            </p:cNvSpPr>
            <p:nvPr/>
          </p:nvSpPr>
          <p:spPr bwMode="gray">
            <a:xfrm>
              <a:off x="1584" y="3072"/>
              <a:ext cx="2304" cy="434"/>
            </a:xfrm>
            <a:prstGeom prst="roundRect">
              <a:avLst>
                <a:gd name="adj" fmla="val 17509"/>
              </a:avLst>
            </a:prstGeom>
            <a:solidFill>
              <a:srgbClr val="F26D9A"/>
            </a:solidFill>
            <a:ln w="12700">
              <a:solidFill>
                <a:srgbClr val="00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3014" name="AutoShape 6"/>
            <p:cNvSpPr>
              <a:spLocks noChangeArrowheads="1"/>
            </p:cNvSpPr>
            <p:nvPr/>
          </p:nvSpPr>
          <p:spPr bwMode="gray">
            <a:xfrm>
              <a:off x="1615" y="3422"/>
              <a:ext cx="2251" cy="7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6A9D17">
                    <a:alpha val="0"/>
                  </a:srgbClr>
                </a:gs>
                <a:gs pos="100000">
                  <a:srgbClr val="6A9D17">
                    <a:gamma/>
                    <a:tint val="0"/>
                    <a:invGamma/>
                    <a:alpha val="78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3015" name="AutoShape 7"/>
            <p:cNvSpPr>
              <a:spLocks noChangeArrowheads="1"/>
            </p:cNvSpPr>
            <p:nvPr/>
          </p:nvSpPr>
          <p:spPr bwMode="gray">
            <a:xfrm>
              <a:off x="1609" y="3084"/>
              <a:ext cx="2251" cy="7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6A9D17">
                    <a:gamma/>
                    <a:tint val="0"/>
                    <a:invGamma/>
                    <a:alpha val="39999"/>
                  </a:srgbClr>
                </a:gs>
                <a:gs pos="100000">
                  <a:srgbClr val="6A9D17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</p:grpSp>
      <p:cxnSp>
        <p:nvCxnSpPr>
          <p:cNvPr id="43016" name="AutoShape 8"/>
          <p:cNvCxnSpPr>
            <a:cxnSpLocks noChangeShapeType="1"/>
            <a:stCxn id="80" idx="2"/>
            <a:endCxn id="43013" idx="0"/>
          </p:cNvCxnSpPr>
          <p:nvPr/>
        </p:nvCxnSpPr>
        <p:spPr bwMode="gray">
          <a:xfrm rot="5400000">
            <a:off x="6219095" y="2364653"/>
            <a:ext cx="175825" cy="2723877"/>
          </a:xfrm>
          <a:prstGeom prst="bentConnector3">
            <a:avLst>
              <a:gd name="adj1" fmla="val 50000"/>
            </a:avLst>
          </a:prstGeom>
          <a:noFill/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8" name="AutoShape 10"/>
          <p:cNvCxnSpPr>
            <a:cxnSpLocks noChangeShapeType="1"/>
            <a:endCxn id="43013" idx="0"/>
          </p:cNvCxnSpPr>
          <p:nvPr/>
        </p:nvCxnSpPr>
        <p:spPr bwMode="gray">
          <a:xfrm rot="16200000" flipH="1">
            <a:off x="3549849" y="2419280"/>
            <a:ext cx="175825" cy="2614612"/>
          </a:xfrm>
          <a:prstGeom prst="bentConnector3">
            <a:avLst>
              <a:gd name="adj1" fmla="val 50000"/>
            </a:avLst>
          </a:prstGeom>
          <a:noFill/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20" name="AutoShape 12"/>
          <p:cNvCxnSpPr>
            <a:cxnSpLocks noChangeShapeType="1"/>
            <a:stCxn id="43013" idx="3"/>
            <a:endCxn id="43055" idx="0"/>
          </p:cNvCxnSpPr>
          <p:nvPr/>
        </p:nvCxnSpPr>
        <p:spPr bwMode="gray">
          <a:xfrm>
            <a:off x="6827844" y="4039131"/>
            <a:ext cx="919957" cy="471426"/>
          </a:xfrm>
          <a:prstGeom prst="bentConnector2">
            <a:avLst/>
          </a:prstGeom>
          <a:noFill/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021" name="Rectangle 13"/>
          <p:cNvSpPr>
            <a:spLocks noChangeArrowheads="1"/>
          </p:cNvSpPr>
          <p:nvPr/>
        </p:nvSpPr>
        <p:spPr bwMode="gray">
          <a:xfrm>
            <a:off x="3471475" y="3867895"/>
            <a:ext cx="2962671" cy="36933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80808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FFFFFF"/>
                </a:solidFill>
                <a:latin typeface="+mn-ea"/>
              </a:rPr>
              <a:t>Machine Learning Problem</a:t>
            </a:r>
            <a:endParaRPr lang="ko-KR" altLang="en-US" b="1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43022" name="Group 14"/>
          <p:cNvGrpSpPr>
            <a:grpSpLocks/>
          </p:cNvGrpSpPr>
          <p:nvPr/>
        </p:nvGrpSpPr>
        <p:grpSpPr bwMode="auto">
          <a:xfrm>
            <a:off x="960442" y="4494691"/>
            <a:ext cx="2435225" cy="1598613"/>
            <a:chOff x="336" y="2804"/>
            <a:chExt cx="1534" cy="1007"/>
          </a:xfrm>
        </p:grpSpPr>
        <p:grpSp>
          <p:nvGrpSpPr>
            <p:cNvPr id="43023" name="Group 15"/>
            <p:cNvGrpSpPr>
              <a:grpSpLocks/>
            </p:cNvGrpSpPr>
            <p:nvPr/>
          </p:nvGrpSpPr>
          <p:grpSpPr bwMode="auto">
            <a:xfrm>
              <a:off x="336" y="2804"/>
              <a:ext cx="1534" cy="1007"/>
              <a:chOff x="288" y="2640"/>
              <a:chExt cx="1630" cy="1403"/>
            </a:xfrm>
          </p:grpSpPr>
          <p:sp>
            <p:nvSpPr>
              <p:cNvPr id="43024" name="AutoShape 16"/>
              <p:cNvSpPr>
                <a:spLocks noChangeArrowheads="1"/>
              </p:cNvSpPr>
              <p:nvPr/>
            </p:nvSpPr>
            <p:spPr bwMode="gray">
              <a:xfrm>
                <a:off x="288" y="2640"/>
                <a:ext cx="1630" cy="1403"/>
              </a:xfrm>
              <a:prstGeom prst="roundRect">
                <a:avLst>
                  <a:gd name="adj" fmla="val 4639"/>
                </a:avLst>
              </a:prstGeom>
              <a:solidFill>
                <a:srgbClr val="F6BF4A"/>
              </a:solidFill>
              <a:ln>
                <a:noFill/>
              </a:ln>
              <a:effectLst>
                <a:outerShdw dist="35921" dir="2700000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3025" name="AutoShape 17"/>
              <p:cNvSpPr>
                <a:spLocks noChangeArrowheads="1"/>
              </p:cNvSpPr>
              <p:nvPr/>
            </p:nvSpPr>
            <p:spPr bwMode="gray">
              <a:xfrm>
                <a:off x="308" y="2651"/>
                <a:ext cx="1595" cy="5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DDCE05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43026" name="AutoShape 18"/>
            <p:cNvSpPr>
              <a:spLocks noChangeArrowheads="1"/>
            </p:cNvSpPr>
            <p:nvPr/>
          </p:nvSpPr>
          <p:spPr bwMode="gray">
            <a:xfrm>
              <a:off x="411" y="3092"/>
              <a:ext cx="1378" cy="629"/>
            </a:xfrm>
            <a:prstGeom prst="roundRect">
              <a:avLst>
                <a:gd name="adj" fmla="val 5931"/>
              </a:avLst>
            </a:prstGeom>
            <a:solidFill>
              <a:srgbClr val="F2EFDA"/>
            </a:solidFill>
            <a:ln>
              <a:noFill/>
            </a:ln>
            <a:effectLst>
              <a:prstShdw prst="shdw17" dist="17961" dir="13500000">
                <a:srgbClr val="292929"/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2F2F6B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43051" name="Group 43"/>
          <p:cNvGrpSpPr>
            <a:grpSpLocks/>
          </p:cNvGrpSpPr>
          <p:nvPr/>
        </p:nvGrpSpPr>
        <p:grpSpPr bwMode="auto">
          <a:xfrm>
            <a:off x="6526218" y="4497858"/>
            <a:ext cx="2435225" cy="1595438"/>
            <a:chOff x="3842" y="2806"/>
            <a:chExt cx="1534" cy="1005"/>
          </a:xfrm>
        </p:grpSpPr>
        <p:grpSp>
          <p:nvGrpSpPr>
            <p:cNvPr id="43052" name="Group 44"/>
            <p:cNvGrpSpPr>
              <a:grpSpLocks/>
            </p:cNvGrpSpPr>
            <p:nvPr/>
          </p:nvGrpSpPr>
          <p:grpSpPr bwMode="auto">
            <a:xfrm>
              <a:off x="3842" y="2806"/>
              <a:ext cx="1534" cy="1005"/>
              <a:chOff x="3842" y="2806"/>
              <a:chExt cx="1534" cy="1005"/>
            </a:xfrm>
          </p:grpSpPr>
          <p:sp>
            <p:nvSpPr>
              <p:cNvPr id="43053" name="AutoShape 45"/>
              <p:cNvSpPr>
                <a:spLocks noChangeArrowheads="1"/>
              </p:cNvSpPr>
              <p:nvPr/>
            </p:nvSpPr>
            <p:spPr bwMode="gray">
              <a:xfrm>
                <a:off x="3842" y="2806"/>
                <a:ext cx="1534" cy="1005"/>
              </a:xfrm>
              <a:prstGeom prst="roundRect">
                <a:avLst>
                  <a:gd name="adj" fmla="val 4639"/>
                </a:avLst>
              </a:prstGeom>
              <a:solidFill>
                <a:srgbClr val="A0C458"/>
              </a:solidFill>
              <a:ln>
                <a:noFill/>
              </a:ln>
              <a:effectLst>
                <a:outerShdw dist="35921" dir="2700000"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3054" name="AutoShape 46"/>
              <p:cNvSpPr>
                <a:spLocks noChangeArrowheads="1"/>
              </p:cNvSpPr>
              <p:nvPr/>
            </p:nvSpPr>
            <p:spPr bwMode="gray">
              <a:xfrm>
                <a:off x="3926" y="3092"/>
                <a:ext cx="1378" cy="629"/>
              </a:xfrm>
              <a:prstGeom prst="roundRect">
                <a:avLst>
                  <a:gd name="adj" fmla="val 5931"/>
                </a:avLst>
              </a:prstGeom>
              <a:solidFill>
                <a:srgbClr val="F3F3D9"/>
              </a:solidFill>
              <a:ln>
                <a:noFill/>
              </a:ln>
              <a:effectLst>
                <a:prstShdw prst="shdw17" dist="17961" dir="13500000">
                  <a:srgbClr val="292929"/>
                </a:prst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2F2F6B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43055" name="AutoShape 47"/>
            <p:cNvSpPr>
              <a:spLocks noChangeArrowheads="1"/>
            </p:cNvSpPr>
            <p:nvPr/>
          </p:nvSpPr>
          <p:spPr bwMode="gray">
            <a:xfrm>
              <a:off x="3861" y="2814"/>
              <a:ext cx="1501" cy="3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DDCE05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43056" name="Rectangle 48"/>
          <p:cNvSpPr>
            <a:spLocks noChangeArrowheads="1"/>
          </p:cNvSpPr>
          <p:nvPr/>
        </p:nvSpPr>
        <p:spPr bwMode="gray">
          <a:xfrm>
            <a:off x="1027113" y="4537824"/>
            <a:ext cx="2286000" cy="36933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F8F8F8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+mn-ea"/>
              </a:rPr>
              <a:t>ML</a:t>
            </a:r>
          </a:p>
        </p:txBody>
      </p:sp>
      <p:sp>
        <p:nvSpPr>
          <p:cNvPr id="43057" name="Rectangle 49"/>
          <p:cNvSpPr>
            <a:spLocks noChangeArrowheads="1"/>
          </p:cNvSpPr>
          <p:nvPr/>
        </p:nvSpPr>
        <p:spPr bwMode="gray">
          <a:xfrm>
            <a:off x="6597650" y="4537824"/>
            <a:ext cx="2286000" cy="36933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F8F8F8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+mn-ea"/>
              </a:rPr>
              <a:t>Hypothesis</a:t>
            </a:r>
          </a:p>
        </p:txBody>
      </p:sp>
      <p:sp>
        <p:nvSpPr>
          <p:cNvPr id="43058" name="Text Box 50"/>
          <p:cNvSpPr txBox="1">
            <a:spLocks noChangeArrowheads="1"/>
          </p:cNvSpPr>
          <p:nvPr/>
        </p:nvSpPr>
        <p:spPr bwMode="gray">
          <a:xfrm>
            <a:off x="6597650" y="4996338"/>
            <a:ext cx="2286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ko-KR" altLang="en-US" sz="1400" dirty="0">
                <a:latin typeface="+mn-ea"/>
              </a:rPr>
              <a:t>데이터에 대한 가정을 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그 가정에 따라 주어진 데이터를 최대한 잘 설명할 수 있는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함수 </a:t>
            </a:r>
            <a:r>
              <a:rPr lang="en-US" altLang="ko-KR" sz="1400" dirty="0">
                <a:latin typeface="+mn-ea"/>
              </a:rPr>
              <a:t>f′</a:t>
            </a:r>
          </a:p>
        </p:txBody>
      </p:sp>
      <p:sp>
        <p:nvSpPr>
          <p:cNvPr id="43061" name="Rectangle 53"/>
          <p:cNvSpPr>
            <a:spLocks noChangeArrowheads="1"/>
          </p:cNvSpPr>
          <p:nvPr/>
        </p:nvSpPr>
        <p:spPr bwMode="gray">
          <a:xfrm>
            <a:off x="1079509" y="4983636"/>
            <a:ext cx="217804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400" dirty="0">
                <a:latin typeface="+mn-ea"/>
              </a:rPr>
              <a:t>주어진 데이터 </a:t>
            </a:r>
            <a:r>
              <a:rPr lang="en-US" altLang="ko-KR" sz="1400" dirty="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와 각 데이터에 대응하는 실제 현상 </a:t>
            </a:r>
            <a:r>
              <a:rPr lang="en-US" altLang="ko-KR" sz="1400" dirty="0">
                <a:latin typeface="+mn-ea"/>
              </a:rPr>
              <a:t>Y</a:t>
            </a:r>
            <a:r>
              <a:rPr lang="ko-KR" altLang="en-US" sz="1400" dirty="0">
                <a:latin typeface="+mn-ea"/>
              </a:rPr>
              <a:t>에 대한 관계</a:t>
            </a:r>
            <a:r>
              <a:rPr lang="en-US" altLang="ko-KR" sz="1400" dirty="0">
                <a:latin typeface="+mn-ea"/>
              </a:rPr>
              <a:t> f</a:t>
            </a:r>
            <a:r>
              <a:rPr lang="ko-KR" altLang="en-US" sz="1400" dirty="0">
                <a:latin typeface="+mn-ea"/>
              </a:rPr>
              <a:t>를 찾는 과정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3062" name="Rectangle 5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ML - T, P &amp; E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sp>
        <p:nvSpPr>
          <p:cNvPr id="43064" name="Rectangle 56"/>
          <p:cNvSpPr>
            <a:spLocks noChangeArrowheads="1"/>
          </p:cNvSpPr>
          <p:nvPr/>
        </p:nvSpPr>
        <p:spPr bwMode="gray">
          <a:xfrm>
            <a:off x="1565277" y="1124747"/>
            <a:ext cx="6781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ko-KR" sz="1600" b="1" dirty="0">
                <a:latin typeface="+mn-ea"/>
              </a:rPr>
              <a:t>T</a:t>
            </a:r>
            <a:r>
              <a:rPr lang="ko-KR" altLang="en-US" sz="1600" b="1" dirty="0">
                <a:latin typeface="+mn-ea"/>
              </a:rPr>
              <a:t>를 달성하는 데 있어서 </a:t>
            </a:r>
            <a:r>
              <a:rPr lang="en-US" altLang="ko-KR" sz="1600" b="1" dirty="0">
                <a:latin typeface="+mn-ea"/>
              </a:rPr>
              <a:t>E</a:t>
            </a:r>
            <a:r>
              <a:rPr lang="ko-KR" altLang="en-US" sz="1600" b="1" dirty="0">
                <a:latin typeface="+mn-ea"/>
              </a:rPr>
              <a:t>를 통해 </a:t>
            </a:r>
            <a:r>
              <a:rPr lang="en-US" altLang="ko-KR" sz="1600" b="1" dirty="0">
                <a:latin typeface="+mn-ea"/>
              </a:rPr>
              <a:t>P</a:t>
            </a:r>
            <a:r>
              <a:rPr lang="ko-KR" altLang="en-US" sz="1600" b="1" dirty="0">
                <a:latin typeface="+mn-ea"/>
              </a:rPr>
              <a:t>를 향상시킨다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cxnSp>
        <p:nvCxnSpPr>
          <p:cNvPr id="43019" name="AutoShape 11"/>
          <p:cNvCxnSpPr>
            <a:cxnSpLocks noChangeShapeType="1"/>
            <a:stCxn id="43013" idx="1"/>
            <a:endCxn id="43025" idx="0"/>
          </p:cNvCxnSpPr>
          <p:nvPr/>
        </p:nvCxnSpPr>
        <p:spPr bwMode="gray">
          <a:xfrm rot="10800000" flipV="1">
            <a:off x="2181789" y="4039134"/>
            <a:ext cx="880502" cy="468086"/>
          </a:xfrm>
          <a:prstGeom prst="bentConnector2">
            <a:avLst/>
          </a:prstGeom>
          <a:noFill/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/>
          <p:cNvGrpSpPr/>
          <p:nvPr/>
        </p:nvGrpSpPr>
        <p:grpSpPr>
          <a:xfrm>
            <a:off x="3598871" y="1054224"/>
            <a:ext cx="2695575" cy="2590800"/>
            <a:chOff x="3217863" y="982216"/>
            <a:chExt cx="2695575" cy="2590800"/>
          </a:xfrm>
        </p:grpSpPr>
        <p:pic>
          <p:nvPicPr>
            <p:cNvPr id="43036" name="Picture 2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217863" y="2496691"/>
              <a:ext cx="2695575" cy="1069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3037" name="Group 29"/>
            <p:cNvGrpSpPr>
              <a:grpSpLocks/>
            </p:cNvGrpSpPr>
            <p:nvPr/>
          </p:nvGrpSpPr>
          <p:grpSpPr bwMode="auto">
            <a:xfrm>
              <a:off x="3513138" y="982216"/>
              <a:ext cx="2109788" cy="2590800"/>
              <a:chOff x="492" y="528"/>
              <a:chExt cx="1329" cy="1632"/>
            </a:xfrm>
          </p:grpSpPr>
          <p:sp>
            <p:nvSpPr>
              <p:cNvPr id="43038" name="Oval 30"/>
              <p:cNvSpPr>
                <a:spLocks noChangeArrowheads="1"/>
              </p:cNvSpPr>
              <p:nvPr/>
            </p:nvSpPr>
            <p:spPr bwMode="gray">
              <a:xfrm>
                <a:off x="492" y="1318"/>
                <a:ext cx="1327" cy="842"/>
              </a:xfrm>
              <a:prstGeom prst="ellipse">
                <a:avLst/>
              </a:prstGeom>
              <a:solidFill>
                <a:srgbClr val="008080"/>
              </a:solidFill>
              <a:ln w="76200">
                <a:round/>
                <a:headEnd/>
                <a:tailEnd/>
              </a:ln>
              <a:effectLst/>
              <a:scene3d>
                <a:camera prst="legacyPerspectiveBottom">
                  <a:rot lat="18600000" lon="0" rev="0"/>
                </a:camera>
                <a:lightRig rig="legacyNormal3" dir="l"/>
              </a:scene3d>
              <a:sp3d extrusionH="100000" prstMaterial="legacyMetal">
                <a:bevelT w="13500" h="13500" prst="angle"/>
                <a:bevelB w="13500" h="13500" prst="angle"/>
                <a:extrusionClr>
                  <a:srgbClr val="FF990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3039" name="Oval 31"/>
              <p:cNvSpPr>
                <a:spLocks noChangeArrowheads="1"/>
              </p:cNvSpPr>
              <p:nvPr/>
            </p:nvSpPr>
            <p:spPr bwMode="gray">
              <a:xfrm>
                <a:off x="492" y="528"/>
                <a:ext cx="1329" cy="862"/>
              </a:xfrm>
              <a:prstGeom prst="ellipse">
                <a:avLst/>
              </a:prstGeom>
              <a:solidFill>
                <a:srgbClr val="008080"/>
              </a:solidFill>
              <a:ln w="76200">
                <a:round/>
                <a:headEnd/>
                <a:tailEnd/>
              </a:ln>
              <a:effectLst/>
              <a:scene3d>
                <a:camera prst="legacyObliqueBottom">
                  <a:rot lat="16800000" lon="0" rev="0"/>
                </a:camera>
                <a:lightRig rig="legacyNormal1" dir="t"/>
              </a:scene3d>
              <a:sp3d extrusionH="1116000" prstMaterial="legacyMetal">
                <a:bevelT w="13500" h="13500" prst="angle"/>
                <a:bevelB w="13500" h="13500" prst="angle"/>
                <a:extrusionClr>
                  <a:srgbClr val="FF990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43049" name="Rectangle 41"/>
            <p:cNvSpPr>
              <a:spLocks noChangeArrowheads="1"/>
            </p:cNvSpPr>
            <p:nvPr/>
          </p:nvSpPr>
          <p:spPr bwMode="gray">
            <a:xfrm>
              <a:off x="3505200" y="1413728"/>
              <a:ext cx="2114550" cy="584775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333333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8F8F8"/>
                  </a:solidFill>
                  <a:latin typeface="+mn-ea"/>
                </a:rPr>
                <a:t>Performance measure</a:t>
              </a:r>
            </a:p>
          </p:txBody>
        </p:sp>
        <p:pic>
          <p:nvPicPr>
            <p:cNvPr id="2051" name="Picture 3" descr="D:\Google 드라이브\파워포인트 탬플릿\a-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138" y="1899454"/>
              <a:ext cx="2124075" cy="1352550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3" name="AutoShape 9"/>
          <p:cNvCxnSpPr>
            <a:cxnSpLocks noChangeShapeType="1"/>
            <a:stCxn id="43036" idx="2"/>
            <a:endCxn id="43013" idx="0"/>
          </p:cNvCxnSpPr>
          <p:nvPr/>
        </p:nvCxnSpPr>
        <p:spPr bwMode="gray">
          <a:xfrm rot="5400000">
            <a:off x="4857949" y="3725792"/>
            <a:ext cx="175825" cy="1588"/>
          </a:xfrm>
          <a:prstGeom prst="bentConnector3">
            <a:avLst>
              <a:gd name="adj1" fmla="val 50000"/>
            </a:avLst>
          </a:prstGeom>
          <a:noFill/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" name="그룹 64"/>
          <p:cNvGrpSpPr/>
          <p:nvPr/>
        </p:nvGrpSpPr>
        <p:grpSpPr>
          <a:xfrm>
            <a:off x="982669" y="1054232"/>
            <a:ext cx="2695575" cy="2590801"/>
            <a:chOff x="5915025" y="982217"/>
            <a:chExt cx="2695575" cy="2590801"/>
          </a:xfrm>
        </p:grpSpPr>
        <p:pic>
          <p:nvPicPr>
            <p:cNvPr id="66" name="Picture 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915025" y="2496691"/>
              <a:ext cx="2695575" cy="1069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7" name="Group 36"/>
            <p:cNvGrpSpPr>
              <a:grpSpLocks/>
            </p:cNvGrpSpPr>
            <p:nvPr/>
          </p:nvGrpSpPr>
          <p:grpSpPr bwMode="auto">
            <a:xfrm>
              <a:off x="6210300" y="982217"/>
              <a:ext cx="2109788" cy="2590801"/>
              <a:chOff x="492" y="528"/>
              <a:chExt cx="1329" cy="1632"/>
            </a:xfrm>
          </p:grpSpPr>
          <p:sp>
            <p:nvSpPr>
              <p:cNvPr id="70" name="Oval 37"/>
              <p:cNvSpPr>
                <a:spLocks noChangeArrowheads="1"/>
              </p:cNvSpPr>
              <p:nvPr/>
            </p:nvSpPr>
            <p:spPr bwMode="gray">
              <a:xfrm>
                <a:off x="492" y="1318"/>
                <a:ext cx="1327" cy="842"/>
              </a:xfrm>
              <a:prstGeom prst="ellipse">
                <a:avLst/>
              </a:prstGeom>
              <a:solidFill>
                <a:srgbClr val="993366"/>
              </a:solidFill>
              <a:ln w="76200">
                <a:round/>
                <a:headEnd/>
                <a:tailEnd/>
              </a:ln>
              <a:effectLst/>
              <a:scene3d>
                <a:camera prst="legacyPerspectiveBottom">
                  <a:rot lat="18600000" lon="0" rev="0"/>
                </a:camera>
                <a:lightRig rig="legacyNormal3" dir="l"/>
              </a:scene3d>
              <a:sp3d extrusionH="100000" prstMaterial="legacyMetal">
                <a:bevelT w="13500" h="13500" prst="angle"/>
                <a:bevelB w="13500" h="13500" prst="angle"/>
                <a:extrusionClr>
                  <a:srgbClr val="00808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1" name="Oval 38"/>
              <p:cNvSpPr>
                <a:spLocks noChangeArrowheads="1"/>
              </p:cNvSpPr>
              <p:nvPr/>
            </p:nvSpPr>
            <p:spPr bwMode="gray">
              <a:xfrm>
                <a:off x="492" y="528"/>
                <a:ext cx="1329" cy="862"/>
              </a:xfrm>
              <a:prstGeom prst="ellipse">
                <a:avLst/>
              </a:prstGeom>
              <a:solidFill>
                <a:srgbClr val="993366"/>
              </a:solidFill>
              <a:ln w="76200">
                <a:round/>
                <a:headEnd/>
                <a:tailEnd/>
              </a:ln>
              <a:effectLst/>
              <a:scene3d>
                <a:camera prst="legacyObliqueBottom">
                  <a:rot lat="16800000" lon="0" rev="0"/>
                </a:camera>
                <a:lightRig rig="legacyNormal1" dir="t"/>
              </a:scene3d>
              <a:sp3d extrusionH="1116000" prstMaterial="legacyMetal">
                <a:bevelT w="13500" h="13500" prst="angle"/>
                <a:bevelB w="13500" h="13500" prst="angle"/>
                <a:extrusionClr>
                  <a:srgbClr val="008080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68" name="Rectangle 42"/>
            <p:cNvSpPr>
              <a:spLocks noChangeArrowheads="1"/>
            </p:cNvSpPr>
            <p:nvPr/>
          </p:nvSpPr>
          <p:spPr bwMode="gray">
            <a:xfrm>
              <a:off x="6232525" y="1536837"/>
              <a:ext cx="2068513" cy="33855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333333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8F8F8"/>
                  </a:solidFill>
                  <a:latin typeface="+mn-ea"/>
                </a:rPr>
                <a:t>Tasks</a:t>
              </a:r>
            </a:p>
          </p:txBody>
        </p:sp>
        <p:pic>
          <p:nvPicPr>
            <p:cNvPr id="69" name="Picture 5" descr="D:\Google 드라이브\파워포인트 탬플릿\a-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650" y="1899454"/>
              <a:ext cx="2108886" cy="1352550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그룹 78"/>
          <p:cNvGrpSpPr/>
          <p:nvPr/>
        </p:nvGrpSpPr>
        <p:grpSpPr>
          <a:xfrm>
            <a:off x="6321158" y="1054224"/>
            <a:ext cx="2695575" cy="2590800"/>
            <a:chOff x="588963" y="982216"/>
            <a:chExt cx="2695575" cy="2590800"/>
          </a:xfrm>
        </p:grpSpPr>
        <p:pic>
          <p:nvPicPr>
            <p:cNvPr id="80" name="Picture 2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8963" y="2496691"/>
              <a:ext cx="2695575" cy="1069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1" name="Group 22"/>
            <p:cNvGrpSpPr>
              <a:grpSpLocks/>
            </p:cNvGrpSpPr>
            <p:nvPr/>
          </p:nvGrpSpPr>
          <p:grpSpPr bwMode="auto">
            <a:xfrm>
              <a:off x="884238" y="982216"/>
              <a:ext cx="2109788" cy="2590800"/>
              <a:chOff x="492" y="528"/>
              <a:chExt cx="1329" cy="1632"/>
            </a:xfrm>
          </p:grpSpPr>
          <p:sp>
            <p:nvSpPr>
              <p:cNvPr id="84" name="Oval 23"/>
              <p:cNvSpPr>
                <a:spLocks noChangeArrowheads="1"/>
              </p:cNvSpPr>
              <p:nvPr/>
            </p:nvSpPr>
            <p:spPr bwMode="gray">
              <a:xfrm>
                <a:off x="492" y="1318"/>
                <a:ext cx="1327" cy="842"/>
              </a:xfrm>
              <a:prstGeom prst="ellipse">
                <a:avLst/>
              </a:prstGeom>
              <a:solidFill>
                <a:srgbClr val="000080"/>
              </a:solidFill>
              <a:ln w="76200">
                <a:round/>
                <a:headEnd/>
                <a:tailEnd/>
              </a:ln>
              <a:effectLst/>
              <a:scene3d>
                <a:camera prst="legacyPerspectiveBottom">
                  <a:rot lat="18600000" lon="0" rev="0"/>
                </a:camera>
                <a:lightRig rig="legacyNormal1" dir="t"/>
              </a:scene3d>
              <a:sp3d extrusionH="100000" prstMaterial="legacyMetal">
                <a:bevelT w="13500" h="13500" prst="angle"/>
                <a:bevelB w="13500" h="13500" prst="angle"/>
                <a:extrusionClr>
                  <a:srgbClr val="0033CC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Oval 24"/>
              <p:cNvSpPr>
                <a:spLocks noChangeArrowheads="1"/>
              </p:cNvSpPr>
              <p:nvPr/>
            </p:nvSpPr>
            <p:spPr bwMode="gray">
              <a:xfrm>
                <a:off x="492" y="528"/>
                <a:ext cx="1329" cy="862"/>
              </a:xfrm>
              <a:prstGeom prst="ellipse">
                <a:avLst/>
              </a:prstGeom>
              <a:solidFill>
                <a:srgbClr val="3366FF"/>
              </a:solidFill>
              <a:ln w="76200">
                <a:round/>
                <a:headEnd/>
                <a:tailEnd/>
              </a:ln>
              <a:effectLst/>
              <a:scene3d>
                <a:camera prst="legacyObliqueBottom">
                  <a:rot lat="16800000" lon="0" rev="0"/>
                </a:camera>
                <a:lightRig rig="legacyNormal1" dir="t"/>
              </a:scene3d>
              <a:sp3d extrusionH="1116000" prstMaterial="legacyMetal">
                <a:bevelT w="13500" h="13500" prst="angle"/>
                <a:bevelB w="13500" h="13500" prst="angle"/>
                <a:extrusionClr>
                  <a:srgbClr val="0066CC"/>
                </a:extrusion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82" name="Rectangle 40"/>
            <p:cNvSpPr>
              <a:spLocks noChangeArrowheads="1"/>
            </p:cNvSpPr>
            <p:nvPr/>
          </p:nvSpPr>
          <p:spPr bwMode="gray">
            <a:xfrm>
              <a:off x="884239" y="1514612"/>
              <a:ext cx="2130424" cy="33855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333333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8F8F8"/>
                  </a:solidFill>
                  <a:latin typeface="+mn-ea"/>
                </a:rPr>
                <a:t>Experience</a:t>
              </a:r>
              <a:endParaRPr lang="en-US" altLang="ko-KR" sz="1600" dirty="0">
                <a:solidFill>
                  <a:srgbClr val="F8F8F8"/>
                </a:solidFill>
                <a:latin typeface="+mn-ea"/>
              </a:endParaRPr>
            </a:p>
          </p:txBody>
        </p:sp>
        <p:pic>
          <p:nvPicPr>
            <p:cNvPr id="83" name="Picture 2" descr="D:\Google 드라이브\파워포인트 탬플릿\a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732" y="1899454"/>
              <a:ext cx="2116931" cy="1352550"/>
            </a:xfrm>
            <a:prstGeom prst="rect">
              <a:avLst/>
            </a:prstGeom>
            <a:noFill/>
            <a:ln>
              <a:noFill/>
            </a:ln>
            <a:effectLst>
              <a:innerShdw blurRad="114300">
                <a:prstClr val="black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891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associat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494" y="4910971"/>
            <a:ext cx="2550026" cy="12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" r="2482"/>
          <a:stretch/>
        </p:blipFill>
        <p:spPr bwMode="auto">
          <a:xfrm>
            <a:off x="3785391" y="5198191"/>
            <a:ext cx="1293229" cy="110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 descr="d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358" y="3834750"/>
            <a:ext cx="1907642" cy="15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 err="1"/>
              <a:t>지도학습</a:t>
            </a:r>
            <a:r>
              <a:rPr lang="en-US" altLang="ko-KR" sz="3200" dirty="0"/>
              <a:t>(</a:t>
            </a:r>
            <a:r>
              <a:rPr lang="ko-KR" altLang="en-US" sz="3200" dirty="0" err="1"/>
              <a:t>감독학습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r>
              <a:rPr lang="en-US" altLang="ko-KR" sz="3200" dirty="0"/>
              <a:t>vs. </a:t>
            </a:r>
            <a:r>
              <a:rPr lang="ko-KR" altLang="en-US" sz="3200" dirty="0" err="1"/>
              <a:t>비지도학습</a:t>
            </a:r>
            <a:r>
              <a:rPr lang="en-US" altLang="ko-KR" sz="3200" dirty="0"/>
              <a:t>(</a:t>
            </a:r>
            <a:r>
              <a:rPr lang="ko-KR" altLang="en-US" sz="3200" dirty="0"/>
              <a:t>자율학습</a:t>
            </a:r>
            <a:r>
              <a:rPr lang="en-US" altLang="ko-KR" sz="3200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00472" y="984663"/>
            <a:ext cx="4680520" cy="788153"/>
            <a:chOff x="467544" y="1916832"/>
            <a:chExt cx="4104456" cy="727525"/>
          </a:xfrm>
        </p:grpSpPr>
        <p:sp>
          <p:nvSpPr>
            <p:cNvPr id="9" name="Right Arrow 8"/>
            <p:cNvSpPr/>
            <p:nvPr/>
          </p:nvSpPr>
          <p:spPr>
            <a:xfrm>
              <a:off x="467544" y="1916832"/>
              <a:ext cx="4104456" cy="727525"/>
            </a:xfrm>
            <a:prstGeom prst="rightArrow">
              <a:avLst>
                <a:gd name="adj1" fmla="val 68188"/>
                <a:gd name="adj2" fmla="val 0"/>
              </a:avLst>
            </a:prstGeom>
            <a:gradFill flip="none" rotWithShape="1">
              <a:gsLst>
                <a:gs pos="65000">
                  <a:srgbClr val="F86A9A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77010" y="2097195"/>
              <a:ext cx="3168699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26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Supervised Learning</a:t>
              </a:r>
              <a:endParaRPr lang="ko-KR" altLang="en-US" sz="26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78620" y="984660"/>
            <a:ext cx="4554900" cy="788153"/>
            <a:chOff x="4594617" y="1960630"/>
            <a:chExt cx="4204523" cy="836341"/>
          </a:xfrm>
        </p:grpSpPr>
        <p:sp>
          <p:nvSpPr>
            <p:cNvPr id="12" name="Right Arrow 11"/>
            <p:cNvSpPr/>
            <p:nvPr/>
          </p:nvSpPr>
          <p:spPr>
            <a:xfrm rot="10800000">
              <a:off x="4594617" y="1960630"/>
              <a:ext cx="4204523" cy="836341"/>
            </a:xfrm>
            <a:prstGeom prst="rightArrow">
              <a:avLst>
                <a:gd name="adj1" fmla="val 68188"/>
                <a:gd name="adj2" fmla="val 0"/>
              </a:avLst>
            </a:prstGeom>
            <a:gradFill flip="none" rotWithShape="1">
              <a:gsLst>
                <a:gs pos="65000">
                  <a:srgbClr val="73B2D1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44536" y="2183229"/>
              <a:ext cx="3168699" cy="424573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26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Unsupervised Learning</a:t>
              </a:r>
              <a:endParaRPr lang="ko-KR" altLang="en-US" sz="26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185425" y="2920509"/>
            <a:ext cx="3537375" cy="1516603"/>
            <a:chOff x="6372200" y="2011203"/>
            <a:chExt cx="3265269" cy="1399940"/>
          </a:xfrm>
        </p:grpSpPr>
        <p:sp>
          <p:nvSpPr>
            <p:cNvPr id="33" name="TextBox 32"/>
            <p:cNvSpPr txBox="1"/>
            <p:nvPr/>
          </p:nvSpPr>
          <p:spPr>
            <a:xfrm>
              <a:off x="6372201" y="2217917"/>
              <a:ext cx="3134195" cy="1193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+mn-ea"/>
                </a:rPr>
                <a:t>A set of inputs is to be divided into groups the group are now known beforehand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K-means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Hierarchical clustering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PCA(Principal Component Analysis)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Neural Network</a:t>
              </a:r>
              <a:endParaRPr lang="ko-KR" altLang="en-US" sz="1300" dirty="0">
                <a:latin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72200" y="2011203"/>
              <a:ext cx="3265269" cy="26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+mn-ea"/>
                </a:rPr>
                <a:t>Clustering &amp; Dimension Reduction</a:t>
              </a:r>
              <a:endParaRPr lang="ko-KR" altLang="en-US" sz="1300" b="1" dirty="0">
                <a:latin typeface="+mn-ea"/>
              </a:endParaRPr>
            </a:p>
          </p:txBody>
        </p:sp>
      </p:grpSp>
      <p:grpSp>
        <p:nvGrpSpPr>
          <p:cNvPr id="35" name="Group 17"/>
          <p:cNvGrpSpPr/>
          <p:nvPr/>
        </p:nvGrpSpPr>
        <p:grpSpPr>
          <a:xfrm>
            <a:off x="5185423" y="4440810"/>
            <a:ext cx="2566582" cy="716382"/>
            <a:chOff x="6372201" y="2011203"/>
            <a:chExt cx="2369153" cy="661277"/>
          </a:xfrm>
        </p:grpSpPr>
        <p:sp>
          <p:nvSpPr>
            <p:cNvPr id="36" name="TextBox 35"/>
            <p:cNvSpPr txBox="1"/>
            <p:nvPr/>
          </p:nvSpPr>
          <p:spPr>
            <a:xfrm>
              <a:off x="6372202" y="2217917"/>
              <a:ext cx="2369152" cy="454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+mn-ea"/>
                </a:rPr>
                <a:t>End to end connection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 err="1">
                  <a:latin typeface="+mn-ea"/>
                </a:rPr>
                <a:t>Apriori</a:t>
              </a:r>
              <a:r>
                <a:rPr lang="en-US" altLang="ko-KR" sz="1300" dirty="0">
                  <a:latin typeface="+mn-ea"/>
                </a:rPr>
                <a:t> (</a:t>
              </a:r>
              <a:r>
                <a:rPr lang="en-US" altLang="ko-KR" sz="1300" dirty="0" err="1">
                  <a:latin typeface="+mn-ea"/>
                </a:rPr>
                <a:t>arules</a:t>
              </a:r>
              <a:r>
                <a:rPr lang="en-US" altLang="ko-KR" sz="1300" dirty="0">
                  <a:latin typeface="+mn-ea"/>
                </a:rPr>
                <a:t> package)</a:t>
              </a:r>
              <a:endParaRPr lang="ko-KR" altLang="en-US" sz="1300" dirty="0">
                <a:latin typeface="+mn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72201" y="2011203"/>
              <a:ext cx="2369152" cy="26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+mn-ea"/>
                </a:rPr>
                <a:t>Association</a:t>
              </a:r>
              <a:endParaRPr lang="ko-KR" altLang="en-US" sz="1300" b="1" dirty="0">
                <a:latin typeface="+mn-ea"/>
              </a:endParaRPr>
            </a:p>
          </p:txBody>
        </p:sp>
      </p:grpSp>
      <p:grpSp>
        <p:nvGrpSpPr>
          <p:cNvPr id="40" name="Group 32"/>
          <p:cNvGrpSpPr/>
          <p:nvPr/>
        </p:nvGrpSpPr>
        <p:grpSpPr>
          <a:xfrm>
            <a:off x="1188053" y="3159100"/>
            <a:ext cx="3504001" cy="1916711"/>
            <a:chOff x="6372200" y="2011203"/>
            <a:chExt cx="3234463" cy="1769271"/>
          </a:xfrm>
        </p:grpSpPr>
        <p:sp>
          <p:nvSpPr>
            <p:cNvPr id="41" name="TextBox 40"/>
            <p:cNvSpPr txBox="1"/>
            <p:nvPr/>
          </p:nvSpPr>
          <p:spPr>
            <a:xfrm>
              <a:off x="6372200" y="2217917"/>
              <a:ext cx="3234463" cy="1562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+mn-ea"/>
                </a:rPr>
                <a:t>Inputs are divided into two or more classes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SVM (Support Vector Machine)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K-NN (k-Nearest Neighbors)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Naïve Bayes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Decision Tree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Random Forest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Logistic Regression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Neural Network</a:t>
              </a:r>
              <a:endParaRPr lang="ko-KR" altLang="en-US" sz="1300" dirty="0">
                <a:latin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72201" y="2011203"/>
              <a:ext cx="2369152" cy="26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+mn-ea"/>
                </a:rPr>
                <a:t>Classification</a:t>
              </a:r>
              <a:endParaRPr lang="ko-KR" altLang="en-US" sz="1300" b="1" dirty="0">
                <a:latin typeface="+mn-ea"/>
              </a:endParaRPr>
            </a:p>
          </p:txBody>
        </p:sp>
      </p:grpSp>
      <p:grpSp>
        <p:nvGrpSpPr>
          <p:cNvPr id="43" name="Group 17"/>
          <p:cNvGrpSpPr/>
          <p:nvPr/>
        </p:nvGrpSpPr>
        <p:grpSpPr>
          <a:xfrm>
            <a:off x="1188053" y="5064781"/>
            <a:ext cx="3458914" cy="1316547"/>
            <a:chOff x="6372201" y="2011203"/>
            <a:chExt cx="3192843" cy="1215273"/>
          </a:xfrm>
        </p:grpSpPr>
        <p:sp>
          <p:nvSpPr>
            <p:cNvPr id="44" name="TextBox 43"/>
            <p:cNvSpPr txBox="1"/>
            <p:nvPr/>
          </p:nvSpPr>
          <p:spPr>
            <a:xfrm>
              <a:off x="6372201" y="2217917"/>
              <a:ext cx="3192843" cy="1008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+mn-ea"/>
                </a:rPr>
                <a:t>Outputs are continuous rather than discrete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Linear Regression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K-NN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SVM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Random Forest</a:t>
              </a:r>
              <a:endParaRPr lang="ko-KR" altLang="en-US" sz="1300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72201" y="2011203"/>
              <a:ext cx="2369152" cy="26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+mn-ea"/>
                </a:rPr>
                <a:t>Regression</a:t>
              </a:r>
              <a:endParaRPr lang="ko-KR" altLang="en-US" sz="1300" b="1" dirty="0">
                <a:latin typeface="+mn-ea"/>
              </a:endParaRPr>
            </a:p>
          </p:txBody>
        </p:sp>
      </p:grpSp>
      <p:grpSp>
        <p:nvGrpSpPr>
          <p:cNvPr id="46" name="Group 27"/>
          <p:cNvGrpSpPr/>
          <p:nvPr/>
        </p:nvGrpSpPr>
        <p:grpSpPr>
          <a:xfrm>
            <a:off x="5176708" y="1635500"/>
            <a:ext cx="3404094" cy="1116493"/>
            <a:chOff x="6372201" y="2011203"/>
            <a:chExt cx="2369153" cy="1030609"/>
          </a:xfrm>
        </p:grpSpPr>
        <p:sp>
          <p:nvSpPr>
            <p:cNvPr id="47" name="TextBox 46"/>
            <p:cNvSpPr txBox="1"/>
            <p:nvPr/>
          </p:nvSpPr>
          <p:spPr>
            <a:xfrm>
              <a:off x="6372202" y="2217917"/>
              <a:ext cx="2369152" cy="823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+mn-ea"/>
                </a:rPr>
                <a:t>Only input values are provided</a:t>
              </a:r>
            </a:p>
            <a:p>
              <a:r>
                <a:rPr lang="en-US" altLang="ko-KR" sz="1300" dirty="0">
                  <a:latin typeface="+mn-ea"/>
                </a:rPr>
                <a:t>Learn </a:t>
              </a:r>
              <a:r>
                <a:rPr lang="ko-KR" altLang="en-US" sz="1300" dirty="0">
                  <a:latin typeface="+mn-ea"/>
                </a:rPr>
                <a:t>𝑓</a:t>
              </a:r>
              <a:r>
                <a:rPr lang="ko-KR" altLang="en-US" sz="1300" baseline="-25000" dirty="0">
                  <a:latin typeface="+mn-ea"/>
                </a:rPr>
                <a:t>𝑤</a:t>
              </a:r>
              <a:r>
                <a:rPr lang="ko-KR" altLang="en-US" sz="1300" dirty="0">
                  <a:latin typeface="+mn-ea"/>
                </a:rPr>
                <a:t> </a:t>
              </a:r>
              <a:r>
                <a:rPr lang="en-US" altLang="ko-KR" sz="1300" dirty="0">
                  <a:latin typeface="+mn-ea"/>
                </a:rPr>
                <a:t>from </a:t>
              </a:r>
              <a:r>
                <a:rPr lang="ko-KR" altLang="en-US" sz="1300" dirty="0">
                  <a:latin typeface="+mn-ea"/>
                </a:rPr>
                <a:t>𝐷</a:t>
              </a:r>
              <a:r>
                <a:rPr lang="en-US" altLang="ko-KR" sz="1300" dirty="0">
                  <a:latin typeface="+mn-ea"/>
                </a:rPr>
                <a:t>={(</a:t>
              </a:r>
              <a:r>
                <a:rPr lang="ko-KR" altLang="en-US" sz="1300" dirty="0">
                  <a:latin typeface="+mn-ea"/>
                </a:rPr>
                <a:t>𝑥</a:t>
              </a:r>
              <a:r>
                <a:rPr lang="en-US" altLang="ko-KR" sz="1300" dirty="0">
                  <a:latin typeface="+mn-ea"/>
                </a:rPr>
                <a:t>)}  </a:t>
              </a:r>
              <a:r>
                <a:rPr lang="ko-KR" altLang="en-US" sz="1300" dirty="0">
                  <a:latin typeface="+mn-ea"/>
                </a:rPr>
                <a:t>𝑠</a:t>
              </a:r>
              <a:r>
                <a:rPr lang="en-US" altLang="ko-KR" sz="1300" dirty="0">
                  <a:latin typeface="+mn-ea"/>
                </a:rPr>
                <a:t>.</a:t>
              </a:r>
              <a:r>
                <a:rPr lang="ko-KR" altLang="en-US" sz="1300" dirty="0">
                  <a:latin typeface="+mn-ea"/>
                </a:rPr>
                <a:t>𝑡</a:t>
              </a:r>
              <a:r>
                <a:rPr lang="en-US" altLang="ko-KR" sz="1300" dirty="0">
                  <a:latin typeface="+mn-ea"/>
                </a:rPr>
                <a:t>.  </a:t>
              </a:r>
              <a:r>
                <a:rPr lang="ko-KR" altLang="en-US" sz="1300" dirty="0">
                  <a:latin typeface="+mn-ea"/>
                </a:rPr>
                <a:t>𝑓</a:t>
              </a:r>
              <a:r>
                <a:rPr lang="ko-KR" altLang="en-US" sz="1300" baseline="-25000" dirty="0">
                  <a:latin typeface="+mn-ea"/>
                </a:rPr>
                <a:t>𝑤</a:t>
              </a:r>
              <a:r>
                <a:rPr lang="en-US" altLang="ko-KR" sz="1300" dirty="0">
                  <a:latin typeface="+mn-ea"/>
                </a:rPr>
                <a:t>(</a:t>
              </a:r>
              <a:r>
                <a:rPr lang="ko-KR" altLang="en-US" sz="1300" dirty="0">
                  <a:latin typeface="+mn-ea"/>
                </a:rPr>
                <a:t>𝑥</a:t>
              </a:r>
              <a:r>
                <a:rPr lang="en-US" altLang="ko-KR" sz="1300" dirty="0">
                  <a:latin typeface="+mn-ea"/>
                </a:rPr>
                <a:t>)=</a:t>
              </a:r>
              <a:r>
                <a:rPr lang="ko-KR" altLang="en-US" sz="1300" dirty="0">
                  <a:latin typeface="+mn-ea"/>
                </a:rPr>
                <a:t>𝑥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Clustering</a:t>
              </a:r>
            </a:p>
            <a:p>
              <a:pPr marL="185730" indent="-18573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atin typeface="+mn-ea"/>
                </a:rPr>
                <a:t>Association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372201" y="2011203"/>
              <a:ext cx="2369152" cy="26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+mn-ea"/>
                </a:rPr>
                <a:t>Unsupervised Learning</a:t>
              </a:r>
            </a:p>
          </p:txBody>
        </p:sp>
      </p:grpSp>
      <p:grpSp>
        <p:nvGrpSpPr>
          <p:cNvPr id="49" name="Group 27"/>
          <p:cNvGrpSpPr/>
          <p:nvPr/>
        </p:nvGrpSpPr>
        <p:grpSpPr>
          <a:xfrm>
            <a:off x="1188051" y="1658467"/>
            <a:ext cx="3404094" cy="1516603"/>
            <a:chOff x="6372201" y="2011203"/>
            <a:chExt cx="2369153" cy="13999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372202" y="2217917"/>
                  <a:ext cx="2369152" cy="1193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Estimate an unknown mapping from known input and target output pairs</a:t>
                  </a:r>
                </a:p>
                <a:p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Learn 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𝑓</a:t>
                  </a:r>
                  <a:r>
                    <a:rPr lang="ko-KR" altLang="en-US" sz="1300" baseline="-25000" dirty="0">
                      <a:solidFill>
                        <a:schemeClr val="tx1"/>
                      </a:solidFill>
                      <a:latin typeface="+mn-ea"/>
                    </a:rPr>
                    <a:t>𝑤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from training set 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𝐷</a:t>
                  </a: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={(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𝑥</a:t>
                  </a: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, y)}  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𝑠</a:t>
                  </a: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.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𝑡</a:t>
                  </a: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. </a:t>
                  </a:r>
                  <a:b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</a:b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  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𝑓</a:t>
                  </a:r>
                  <a:r>
                    <a:rPr lang="ko-KR" altLang="en-US" sz="1300" baseline="-25000" dirty="0">
                      <a:solidFill>
                        <a:schemeClr val="tx1"/>
                      </a:solidFill>
                      <a:latin typeface="+mn-ea"/>
                    </a:rPr>
                    <a:t>𝑤</a:t>
                  </a: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(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𝑥</a:t>
                  </a: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)=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𝑥</a:t>
                  </a:r>
                  <a14:m>
                    <m:oMath xmlns:m="http://schemas.openxmlformats.org/officeDocument/2006/math">
                      <m:r>
                        <a:rPr lang="en-US" altLang="ko-KR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 = </a:t>
                  </a:r>
                  <a:r>
                    <a:rPr lang="ko-KR" altLang="en-US" sz="1300" dirty="0">
                      <a:solidFill>
                        <a:schemeClr val="tx1"/>
                      </a:solidFill>
                      <a:latin typeface="+mn-ea"/>
                    </a:rPr>
                    <a:t>𝑓</a:t>
                  </a: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)</a:t>
                  </a:r>
                  <a:endParaRPr lang="ko-KR" altLang="en-US" sz="13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marL="185730" indent="-185730">
                    <a:buFont typeface="Arial" panose="020B0604020202020204" pitchFamily="34" charset="0"/>
                    <a:buChar char="•"/>
                  </a:pP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Classification : </a:t>
                  </a:r>
                  <a14:m>
                    <m:oMath xmlns:m="http://schemas.openxmlformats.org/officeDocument/2006/math">
                      <m:r>
                        <a:rPr lang="en-US" altLang="ko-KR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is discrete</a:t>
                  </a:r>
                </a:p>
                <a:p>
                  <a:pPr marL="185730" indent="-185730">
                    <a:buFont typeface="Arial" panose="020B0604020202020204" pitchFamily="34" charset="0"/>
                    <a:buChar char="•"/>
                  </a:pPr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Regression : </a:t>
                  </a:r>
                  <a14:m>
                    <m:oMath xmlns:m="http://schemas.openxmlformats.org/officeDocument/2006/math">
                      <m:r>
                        <a:rPr lang="en-US" altLang="ko-KR" sz="1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ko-KR" sz="1300" dirty="0">
                      <a:solidFill>
                        <a:schemeClr val="tx1"/>
                      </a:solidFill>
                      <a:latin typeface="+mn-ea"/>
                    </a:rPr>
                    <a:t> is continuous</a:t>
                  </a: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202" y="2217917"/>
                  <a:ext cx="2369152" cy="1193226"/>
                </a:xfrm>
                <a:prstGeom prst="rect">
                  <a:avLst/>
                </a:prstGeom>
                <a:blipFill>
                  <a:blip r:embed="rId5"/>
                  <a:stretch>
                    <a:fillRect l="-179" t="-472" b="-330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/>
            <p:cNvSpPr txBox="1"/>
            <p:nvPr/>
          </p:nvSpPr>
          <p:spPr>
            <a:xfrm>
              <a:off x="6372201" y="2011203"/>
              <a:ext cx="2369152" cy="26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+mn-ea"/>
                </a:rPr>
                <a:t>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089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200" dirty="0" err="1"/>
              <a:t>지도학습</a:t>
            </a:r>
            <a:r>
              <a:rPr lang="en-US" altLang="ko-KR" sz="3200" dirty="0"/>
              <a:t>(</a:t>
            </a:r>
            <a:r>
              <a:rPr lang="ko-KR" altLang="en-US" sz="3200" dirty="0" err="1"/>
              <a:t>감독학습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r>
              <a:rPr lang="en-US" altLang="ko-KR" sz="3200" dirty="0"/>
              <a:t>vs. </a:t>
            </a:r>
            <a:r>
              <a:rPr lang="ko-KR" altLang="en-US" sz="3200" dirty="0" err="1"/>
              <a:t>비지도학습</a:t>
            </a:r>
            <a:r>
              <a:rPr lang="en-US" altLang="ko-KR" sz="3200" dirty="0"/>
              <a:t>(</a:t>
            </a:r>
            <a:r>
              <a:rPr lang="ko-KR" altLang="en-US" sz="3200" dirty="0"/>
              <a:t>자율학습</a:t>
            </a:r>
            <a:r>
              <a:rPr lang="en-US" altLang="ko-KR" sz="3200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절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머신러닝</a:t>
            </a:r>
            <a:r>
              <a:rPr lang="ko-KR" altLang="en-US" dirty="0">
                <a:solidFill>
                  <a:schemeClr val="tx1"/>
                </a:solidFill>
              </a:rPr>
              <a:t> 개요</a:t>
            </a:r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00472" y="984663"/>
            <a:ext cx="4680520" cy="788153"/>
            <a:chOff x="467544" y="1916832"/>
            <a:chExt cx="4104456" cy="727525"/>
          </a:xfrm>
        </p:grpSpPr>
        <p:sp>
          <p:nvSpPr>
            <p:cNvPr id="9" name="Right Arrow 8"/>
            <p:cNvSpPr/>
            <p:nvPr/>
          </p:nvSpPr>
          <p:spPr>
            <a:xfrm>
              <a:off x="467544" y="1916832"/>
              <a:ext cx="4104456" cy="727525"/>
            </a:xfrm>
            <a:prstGeom prst="rightArrow">
              <a:avLst>
                <a:gd name="adj1" fmla="val 68188"/>
                <a:gd name="adj2" fmla="val 0"/>
              </a:avLst>
            </a:prstGeom>
            <a:gradFill flip="none" rotWithShape="1">
              <a:gsLst>
                <a:gs pos="65000">
                  <a:srgbClr val="F86A9A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77010" y="2097195"/>
              <a:ext cx="3168699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26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Supervised Learning</a:t>
              </a:r>
              <a:endParaRPr lang="ko-KR" altLang="en-US" sz="26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78620" y="984660"/>
            <a:ext cx="4554900" cy="788153"/>
            <a:chOff x="4594617" y="1960630"/>
            <a:chExt cx="4204523" cy="836341"/>
          </a:xfrm>
        </p:grpSpPr>
        <p:sp>
          <p:nvSpPr>
            <p:cNvPr id="12" name="Right Arrow 11"/>
            <p:cNvSpPr/>
            <p:nvPr/>
          </p:nvSpPr>
          <p:spPr>
            <a:xfrm rot="10800000">
              <a:off x="4594617" y="1960630"/>
              <a:ext cx="4204523" cy="836341"/>
            </a:xfrm>
            <a:prstGeom prst="rightArrow">
              <a:avLst>
                <a:gd name="adj1" fmla="val 68188"/>
                <a:gd name="adj2" fmla="val 0"/>
              </a:avLst>
            </a:prstGeom>
            <a:gradFill flip="none" rotWithShape="1">
              <a:gsLst>
                <a:gs pos="65000">
                  <a:srgbClr val="73B2D1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44536" y="2183229"/>
              <a:ext cx="3168699" cy="424573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26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Unsupervised Learning</a:t>
              </a:r>
              <a:endParaRPr lang="ko-KR" altLang="en-US" sz="26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078620" y="1772925"/>
            <a:ext cx="4554900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+mn-ea"/>
              </a:rPr>
              <a:t>Data: X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+mn-ea"/>
              </a:rPr>
              <a:t> - Just data, no labels!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+mn-ea"/>
              </a:rPr>
              <a:t>Goal: Learn some structure of the data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+mn-ea"/>
              </a:rPr>
              <a:t>Examples</a:t>
            </a:r>
            <a:endParaRPr lang="ko-KR" altLang="en-US" dirty="0">
              <a:latin typeface="+mn-ea"/>
            </a:endParaRPr>
          </a:p>
          <a:p>
            <a:pPr marL="185730" indent="-18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Clustering</a:t>
            </a:r>
          </a:p>
          <a:p>
            <a:pPr marL="185730" indent="-18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Association</a:t>
            </a:r>
          </a:p>
          <a:p>
            <a:pPr marL="185730" indent="-18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Dimensionality reduction</a:t>
            </a:r>
          </a:p>
          <a:p>
            <a:pPr marL="185730" indent="-18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Feature learning</a:t>
            </a:r>
          </a:p>
          <a:p>
            <a:pPr marL="185730" indent="-18573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04529" y="1728313"/>
                <a:ext cx="4176463" cy="374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+mn-ea"/>
                  </a:rPr>
                  <a:t>Data: (X, y)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 - X is data, y </a:t>
                </a:r>
                <a:r>
                  <a:rPr lang="en-US" altLang="ko-KR" dirty="0">
                    <a:latin typeface="+mn-ea"/>
                  </a:rPr>
                  <a:t>is label</a:t>
                </a:r>
                <a:endParaRPr lang="en-US" altLang="ko-KR" dirty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+mn-ea"/>
                  </a:rPr>
                  <a:t>Goal: Learn a function to map X -&gt; y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solidFill>
                    <a:schemeClr val="tx1"/>
                  </a:solidFill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+mn-ea"/>
                  </a:rPr>
                  <a:t>Examples</a:t>
                </a:r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  <a:p>
                <a:pPr marL="185730" indent="-18573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Classification 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is discrete</a:t>
                </a:r>
              </a:p>
              <a:p>
                <a:pPr marL="185730" indent="-18573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Regression 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 is continuous</a:t>
                </a:r>
              </a:p>
              <a:p>
                <a:pPr marL="185730" indent="-18573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+mn-ea"/>
                  </a:rPr>
                  <a:t>Object detection</a:t>
                </a:r>
              </a:p>
              <a:p>
                <a:pPr marL="185730" indent="-18573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1"/>
                    </a:solidFill>
                    <a:latin typeface="+mn-ea"/>
                  </a:rPr>
                  <a:t>Semantic segmentation</a:t>
                </a:r>
              </a:p>
              <a:p>
                <a:pPr marL="185730" indent="-18573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+mn-ea"/>
                  </a:rPr>
                  <a:t>Image captioning</a:t>
                </a:r>
                <a:endParaRPr lang="en-US" altLang="ko-KR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29" y="1728313"/>
                <a:ext cx="4176463" cy="3748719"/>
              </a:xfrm>
              <a:prstGeom prst="rect">
                <a:avLst/>
              </a:prstGeom>
              <a:blipFill>
                <a:blip r:embed="rId2"/>
                <a:stretch>
                  <a:fillRect l="-1314" b="-19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33538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 Light"/>
        <a:ea typeface="KoPubWorld돋움체 Bold"/>
        <a:cs typeface=""/>
      </a:majorFont>
      <a:minorFont>
        <a:latin typeface="Calibri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  <a:latin typeface="나눔명조" panose="02020603020101020101" pitchFamily="18" charset="-127"/>
            <a:ea typeface="나눔명조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066FF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140778</TotalTime>
  <Words>6609</Words>
  <Application>Microsoft Office PowerPoint</Application>
  <PresentationFormat>A4 용지(210x297mm)</PresentationFormat>
  <Paragraphs>884</Paragraphs>
  <Slides>61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81" baseType="lpstr">
      <vt:lpstr>다키 M Title</vt:lpstr>
      <vt:lpstr>Cambria</vt:lpstr>
      <vt:lpstr>D2Coding</vt:lpstr>
      <vt:lpstr>굴림</vt:lpstr>
      <vt:lpstr>Cambria Math</vt:lpstr>
      <vt:lpstr>Wingdings</vt:lpstr>
      <vt:lpstr>나눔바른고딕</vt:lpstr>
      <vt:lpstr>나눔명조 ExtraBold</vt:lpstr>
      <vt:lpstr>Consolas</vt:lpstr>
      <vt:lpstr>Calibri</vt:lpstr>
      <vt:lpstr>맑은 고딕</vt:lpstr>
      <vt:lpstr>KoPubWorld돋움체 Bold</vt:lpstr>
      <vt:lpstr>KoPubWorld돋움체 Medium</vt:lpstr>
      <vt:lpstr>Open Sans</vt:lpstr>
      <vt:lpstr>나눔명조</vt:lpstr>
      <vt:lpstr>나눔고딕</vt:lpstr>
      <vt:lpstr>Arial</vt:lpstr>
      <vt:lpstr>Calibri Light</vt:lpstr>
      <vt:lpstr>Tahoma</vt:lpstr>
      <vt:lpstr>Contents Master Slide </vt:lpstr>
      <vt:lpstr>1장. 머신러닝 시작하기</vt:lpstr>
      <vt:lpstr>1절. 머신러닝 개요 </vt:lpstr>
      <vt:lpstr>데이터 분석에서 가장 중요한 것은?</vt:lpstr>
      <vt:lpstr>Insight vs. Optimization</vt:lpstr>
      <vt:lpstr>분석을 잘 하려면…</vt:lpstr>
      <vt:lpstr>ML - What is Machine Learning?</vt:lpstr>
      <vt:lpstr>ML - T, P &amp; E</vt:lpstr>
      <vt:lpstr>지도학습(감독학습) vs. 비지도학습(자율학습)</vt:lpstr>
      <vt:lpstr>지도학습(감독학습) vs. 비지도학습(자율학습)</vt:lpstr>
      <vt:lpstr>ML - Tasks</vt:lpstr>
      <vt:lpstr>ML - Performance measure</vt:lpstr>
      <vt:lpstr>ML - Experience</vt:lpstr>
      <vt:lpstr>데이터 분석 단계에서 머신러닝</vt:lpstr>
      <vt:lpstr>머신러닝 단계</vt:lpstr>
      <vt:lpstr>Scikit-learn 패키지</vt:lpstr>
      <vt:lpstr>2절. 데이터 탐색 </vt:lpstr>
      <vt:lpstr>차트(Chart)</vt:lpstr>
      <vt:lpstr>통계 요약</vt:lpstr>
      <vt:lpstr>왜도와 첨도</vt:lpstr>
      <vt:lpstr>공분산과 상관계수</vt:lpstr>
      <vt:lpstr>공분산과 상관계수</vt:lpstr>
      <vt:lpstr>기초 통계량</vt:lpstr>
      <vt:lpstr>상관 분석(Correlation Analysis)</vt:lpstr>
      <vt:lpstr>피어슨 상관계수</vt:lpstr>
      <vt:lpstr>피어슨 상관계수</vt:lpstr>
      <vt:lpstr>스피어만 상관계수(Spearman's Rank Correlation Coefficient)</vt:lpstr>
      <vt:lpstr>3절. 데이터 전처리</vt:lpstr>
      <vt:lpstr>데이터 전처리</vt:lpstr>
      <vt:lpstr>표준화 함수들</vt:lpstr>
      <vt:lpstr>scale()</vt:lpstr>
      <vt:lpstr>robust_scale()</vt:lpstr>
      <vt:lpstr>minmax_scale()</vt:lpstr>
      <vt:lpstr>maxabs_scale()</vt:lpstr>
      <vt:lpstr>maxabs_scale()</vt:lpstr>
      <vt:lpstr>스케일과 스케일 백</vt:lpstr>
      <vt:lpstr>StandardScaler</vt:lpstr>
      <vt:lpstr>StandardScaler</vt:lpstr>
      <vt:lpstr>레이블 인코딩</vt:lpstr>
      <vt:lpstr>레이블 인코딩</vt:lpstr>
      <vt:lpstr>원-핫 인코딩</vt:lpstr>
      <vt:lpstr>원-핫 인코딩</vt:lpstr>
      <vt:lpstr>pandas.get_dummies()</vt:lpstr>
      <vt:lpstr>평균값 인코딩</vt:lpstr>
      <vt:lpstr>평균값 인코딩</vt:lpstr>
      <vt:lpstr>결측값 처리</vt:lpstr>
      <vt:lpstr>결측값을 갖도록 nan값 추가</vt:lpstr>
      <vt:lpstr>평균으로 채우기</vt:lpstr>
      <vt:lpstr>중앙값으로 채우기</vt:lpstr>
      <vt:lpstr>최빈값으로 채우기</vt:lpstr>
      <vt:lpstr>4절. 단순 데이터 분리</vt:lpstr>
      <vt:lpstr>학습용 데이터셋과 검증용 데이터셋</vt:lpstr>
      <vt:lpstr>random.sample()</vt:lpstr>
      <vt:lpstr>pandas.DataFrame.sample()</vt:lpstr>
      <vt:lpstr>sklearn.model_selection.train_test_split()</vt:lpstr>
      <vt:lpstr>데이터셋 분리</vt:lpstr>
      <vt:lpstr>5절. 모형 생성, 예측, 평가</vt:lpstr>
      <vt:lpstr>모형 생성</vt:lpstr>
      <vt:lpstr>Scikit-learn의 주요 예측 클래스</vt:lpstr>
      <vt:lpstr>모형 생성</vt:lpstr>
      <vt:lpstr>예측</vt:lpstr>
      <vt:lpstr>평가</vt:lpstr>
    </vt:vector>
  </TitlesOfParts>
  <Manager>김계현</Manager>
  <Company>(주)다우기술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기반의 빅데이터 전문가 과정</dc:title>
  <dc:subject>클라우드 기반의 빅데이터 전문가 과정</dc:subject>
  <dc:creator>김계현</dc:creator>
  <cp:keywords>빅데이터</cp:keywords>
  <cp:lastModifiedBy>COM</cp:lastModifiedBy>
  <cp:revision>6417</cp:revision>
  <cp:lastPrinted>2017-05-31T23:57:03Z</cp:lastPrinted>
  <dcterms:created xsi:type="dcterms:W3CDTF">2005-11-16T13:06:23Z</dcterms:created>
  <dcterms:modified xsi:type="dcterms:W3CDTF">2021-09-10T02:46:21Z</dcterms:modified>
  <cp:category>빅데이터</cp:category>
</cp:coreProperties>
</file>